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66" r:id="rId3"/>
    <p:sldId id="267" r:id="rId4"/>
    <p:sldId id="268" r:id="rId5"/>
    <p:sldId id="269" r:id="rId6"/>
    <p:sldId id="261" r:id="rId7"/>
    <p:sldId id="262" r:id="rId8"/>
    <p:sldId id="264" r:id="rId9"/>
    <p:sldId id="265" r:id="rId10"/>
    <p:sldId id="270" r:id="rId11"/>
    <p:sldId id="273" r:id="rId12"/>
    <p:sldId id="271" r:id="rId13"/>
    <p:sldId id="272" r:id="rId14"/>
    <p:sldId id="263" r:id="rId15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78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ny Young" userId="cb0f4ce2-eb4f-479e-8e8f-3beb257e632f" providerId="ADAL" clId="{B659EFA0-67E6-4AAB-89B1-34840DC66CFE}"/>
    <pc:docChg chg="undo custSel addSld modSld">
      <pc:chgData name="Danny Young" userId="cb0f4ce2-eb4f-479e-8e8f-3beb257e632f" providerId="ADAL" clId="{B659EFA0-67E6-4AAB-89B1-34840DC66CFE}" dt="2017-11-14T06:13:54.920" v="325" actId="1076"/>
      <pc:docMkLst>
        <pc:docMk/>
      </pc:docMkLst>
      <pc:sldChg chg="delSp modSp add">
        <pc:chgData name="Danny Young" userId="cb0f4ce2-eb4f-479e-8e8f-3beb257e632f" providerId="ADAL" clId="{B659EFA0-67E6-4AAB-89B1-34840DC66CFE}" dt="2017-11-07T21:25:08.541" v="151" actId="1035"/>
        <pc:sldMkLst>
          <pc:docMk/>
          <pc:sldMk cId="1563671330" sldId="271"/>
        </pc:sldMkLst>
        <pc:spChg chg="del">
          <ac:chgData name="Danny Young" userId="cb0f4ce2-eb4f-479e-8e8f-3beb257e632f" providerId="ADAL" clId="{B659EFA0-67E6-4AAB-89B1-34840DC66CFE}" dt="2017-11-07T21:24:50.291" v="142" actId="478"/>
          <ac:spMkLst>
            <pc:docMk/>
            <pc:sldMk cId="1563671330" sldId="271"/>
            <ac:spMk id="2" creationId="{43B7A163-FBD7-4D31-BCB4-A7FA7F8EBC01}"/>
          </ac:spMkLst>
        </pc:spChg>
        <pc:spChg chg="mod">
          <ac:chgData name="Danny Young" userId="cb0f4ce2-eb4f-479e-8e8f-3beb257e632f" providerId="ADAL" clId="{B659EFA0-67E6-4AAB-89B1-34840DC66CFE}" dt="2017-11-07T21:25:08.541" v="151" actId="1035"/>
          <ac:spMkLst>
            <pc:docMk/>
            <pc:sldMk cId="1563671330" sldId="271"/>
            <ac:spMk id="3" creationId="{904B25E0-8BB2-44AA-9A83-329252C014AF}"/>
          </ac:spMkLst>
        </pc:spChg>
      </pc:sldChg>
      <pc:sldChg chg="delSp modSp add">
        <pc:chgData name="Danny Young" userId="cb0f4ce2-eb4f-479e-8e8f-3beb257e632f" providerId="ADAL" clId="{B659EFA0-67E6-4AAB-89B1-34840DC66CFE}" dt="2017-11-07T21:27:14.097" v="322" actId="14100"/>
        <pc:sldMkLst>
          <pc:docMk/>
          <pc:sldMk cId="60543445" sldId="272"/>
        </pc:sldMkLst>
        <pc:spChg chg="del">
          <ac:chgData name="Danny Young" userId="cb0f4ce2-eb4f-479e-8e8f-3beb257e632f" providerId="ADAL" clId="{B659EFA0-67E6-4AAB-89B1-34840DC66CFE}" dt="2017-11-07T21:27:00.737" v="320" actId="478"/>
          <ac:spMkLst>
            <pc:docMk/>
            <pc:sldMk cId="60543445" sldId="272"/>
            <ac:spMk id="2" creationId="{C0116FD5-D29B-44FB-BD55-A91694C126B3}"/>
          </ac:spMkLst>
        </pc:spChg>
        <pc:spChg chg="mod">
          <ac:chgData name="Danny Young" userId="cb0f4ce2-eb4f-479e-8e8f-3beb257e632f" providerId="ADAL" clId="{B659EFA0-67E6-4AAB-89B1-34840DC66CFE}" dt="2017-11-07T21:27:14.097" v="322" actId="14100"/>
          <ac:spMkLst>
            <pc:docMk/>
            <pc:sldMk cId="60543445" sldId="272"/>
            <ac:spMk id="3" creationId="{1E63949F-DC7F-4A34-B30D-27015DD44358}"/>
          </ac:spMkLst>
        </pc:spChg>
      </pc:sldChg>
      <pc:sldChg chg="addSp modSp add">
        <pc:chgData name="Danny Young" userId="cb0f4ce2-eb4f-479e-8e8f-3beb257e632f" providerId="ADAL" clId="{B659EFA0-67E6-4AAB-89B1-34840DC66CFE}" dt="2017-11-14T06:13:54.920" v="325" actId="1076"/>
        <pc:sldMkLst>
          <pc:docMk/>
          <pc:sldMk cId="1098933439" sldId="273"/>
        </pc:sldMkLst>
        <pc:picChg chg="add mod">
          <ac:chgData name="Danny Young" userId="cb0f4ce2-eb4f-479e-8e8f-3beb257e632f" providerId="ADAL" clId="{B659EFA0-67E6-4AAB-89B1-34840DC66CFE}" dt="2017-11-14T06:13:54.920" v="325" actId="1076"/>
          <ac:picMkLst>
            <pc:docMk/>
            <pc:sldMk cId="1098933439" sldId="273"/>
            <ac:picMk id="4" creationId="{74786ADC-689C-44AC-B44C-A925B8774D62}"/>
          </ac:picMkLst>
        </pc:pic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12" Type="http://schemas.openxmlformats.org/officeDocument/2006/relationships/image" Target="../media/image19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11" Type="http://schemas.openxmlformats.org/officeDocument/2006/relationships/image" Target="../media/image18.wmf"/><Relationship Id="rId5" Type="http://schemas.openxmlformats.org/officeDocument/2006/relationships/image" Target="../media/image12.wmf"/><Relationship Id="rId10" Type="http://schemas.openxmlformats.org/officeDocument/2006/relationships/image" Target="../media/image17.wmf"/><Relationship Id="rId4" Type="http://schemas.openxmlformats.org/officeDocument/2006/relationships/image" Target="../media/image11.wmf"/><Relationship Id="rId9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7" Type="http://schemas.openxmlformats.org/officeDocument/2006/relationships/image" Target="../media/image36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image" Target="../media/image39.wmf"/><Relationship Id="rId7" Type="http://schemas.openxmlformats.org/officeDocument/2006/relationships/image" Target="../media/image43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Relationship Id="rId9" Type="http://schemas.openxmlformats.org/officeDocument/2006/relationships/image" Target="../media/image3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7" Type="http://schemas.openxmlformats.org/officeDocument/2006/relationships/image" Target="../media/image50.wmf"/><Relationship Id="rId2" Type="http://schemas.openxmlformats.org/officeDocument/2006/relationships/image" Target="../media/image45.wmf"/><Relationship Id="rId1" Type="http://schemas.openxmlformats.org/officeDocument/2006/relationships/image" Target="../media/image37.wmf"/><Relationship Id="rId6" Type="http://schemas.openxmlformats.org/officeDocument/2006/relationships/image" Target="../media/image49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C59C74-096D-48B9-8565-77E3E44F4139}" type="datetimeFigureOut">
              <a:rPr lang="en-CA" smtClean="0"/>
              <a:pPr/>
              <a:t>2017-11-13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1067C1-A209-4010-9D6C-0D1F8F74C639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1361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067C1-A209-4010-9D6C-0D1F8F74C639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887771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067C1-A209-4010-9D6C-0D1F8F74C639}" type="slidenum">
              <a:rPr lang="en-CA" smtClean="0"/>
              <a:pPr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616229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067C1-A209-4010-9D6C-0D1F8F74C639}" type="slidenum">
              <a:rPr lang="en-CA" smtClean="0"/>
              <a:pPr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91672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3243E7-BC18-4A4E-B96C-C35D9D110CEB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73630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33E2441-BC51-4F8C-90A0-4859AD300446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62542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AACC0E8-4FFC-4651-B95D-762D35337ED5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371469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E8F9026-D151-4D2E-9581-F2D4902C2EE3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992847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4BE3628-9E3E-4814-84B6-7516A7D3ED78}" type="slidenum">
              <a:rPr lang="en-CA" smtClean="0"/>
              <a:pPr eaLnBrk="1" hangingPunct="1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821258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CA76DB6-BCBD-4791-BDA1-DEF765D61629}" type="slidenum">
              <a:rPr lang="en-CA" smtClean="0"/>
              <a:pPr eaLnBrk="1" hangingPunct="1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469374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067C1-A209-4010-9D6C-0D1F8F74C639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182294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067C1-A209-4010-9D6C-0D1F8F74C639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70220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pPr/>
              <a:t>2017-11-13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2017-11-13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2017-11-13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2017-11-13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pPr/>
              <a:t>2017-11-13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2017-11-13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2017-11-13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2017-11-13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2017-11-13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2017-11-13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2017-11-13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20EA80A-E061-4022-A55A-5A90FF30CC53}" type="datetimeFigureOut">
              <a:rPr lang="en-CA" smtClean="0"/>
              <a:pPr/>
              <a:t>2017-11-13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www.bcmath.ca/" TargetMode="Externa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12.wmf"/><Relationship Id="rId18" Type="http://schemas.openxmlformats.org/officeDocument/2006/relationships/oleObject" Target="../embeddings/oleObject14.bin"/><Relationship Id="rId26" Type="http://schemas.openxmlformats.org/officeDocument/2006/relationships/oleObject" Target="../embeddings/oleObject18.bin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16.wmf"/><Relationship Id="rId7" Type="http://schemas.openxmlformats.org/officeDocument/2006/relationships/image" Target="../media/image9.wmf"/><Relationship Id="rId12" Type="http://schemas.openxmlformats.org/officeDocument/2006/relationships/oleObject" Target="../embeddings/oleObject11.bin"/><Relationship Id="rId17" Type="http://schemas.openxmlformats.org/officeDocument/2006/relationships/image" Target="../media/image14.wmf"/><Relationship Id="rId25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3.bin"/><Relationship Id="rId20" Type="http://schemas.openxmlformats.org/officeDocument/2006/relationships/oleObject" Target="../embeddings/oleObject15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1.wmf"/><Relationship Id="rId24" Type="http://schemas.openxmlformats.org/officeDocument/2006/relationships/oleObject" Target="../embeddings/oleObject17.bin"/><Relationship Id="rId5" Type="http://schemas.openxmlformats.org/officeDocument/2006/relationships/image" Target="../media/image8.wmf"/><Relationship Id="rId15" Type="http://schemas.openxmlformats.org/officeDocument/2006/relationships/image" Target="../media/image13.wmf"/><Relationship Id="rId23" Type="http://schemas.openxmlformats.org/officeDocument/2006/relationships/image" Target="../media/image17.wmf"/><Relationship Id="rId28" Type="http://schemas.openxmlformats.org/officeDocument/2006/relationships/hyperlink" Target="http://www.bcmath.ca/" TargetMode="External"/><Relationship Id="rId10" Type="http://schemas.openxmlformats.org/officeDocument/2006/relationships/oleObject" Target="../embeddings/oleObject10.bin"/><Relationship Id="rId19" Type="http://schemas.openxmlformats.org/officeDocument/2006/relationships/image" Target="../media/image15.w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10.wmf"/><Relationship Id="rId14" Type="http://schemas.openxmlformats.org/officeDocument/2006/relationships/oleObject" Target="../embeddings/oleObject12.bin"/><Relationship Id="rId22" Type="http://schemas.openxmlformats.org/officeDocument/2006/relationships/oleObject" Target="../embeddings/oleObject16.bin"/><Relationship Id="rId27" Type="http://schemas.openxmlformats.org/officeDocument/2006/relationships/image" Target="../media/image19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5.jpeg"/><Relationship Id="rId12" Type="http://schemas.openxmlformats.org/officeDocument/2006/relationships/hyperlink" Target="http://www.bcmath.ca/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4.jpeg"/><Relationship Id="rId11" Type="http://schemas.openxmlformats.org/officeDocument/2006/relationships/image" Target="../media/image21.wmf"/><Relationship Id="rId5" Type="http://schemas.openxmlformats.org/officeDocument/2006/relationships/image" Target="../media/image23.jpeg"/><Relationship Id="rId10" Type="http://schemas.openxmlformats.org/officeDocument/2006/relationships/oleObject" Target="../embeddings/oleObject20.bin"/><Relationship Id="rId4" Type="http://schemas.openxmlformats.org/officeDocument/2006/relationships/image" Target="../media/image22.jpeg"/><Relationship Id="rId9" Type="http://schemas.openxmlformats.org/officeDocument/2006/relationships/image" Target="../media/image20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hyperlink" Target="http://www.bcmath.ca/" TargetMode="External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8.wmf"/><Relationship Id="rId4" Type="http://schemas.openxmlformats.org/officeDocument/2006/relationships/hyperlink" Target="http://www.billybear4kids.com/games/mix/icecream/icecream.htm" TargetMode="External"/><Relationship Id="rId9" Type="http://schemas.openxmlformats.org/officeDocument/2006/relationships/oleObject" Target="../embeddings/oleObject23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oleObject" Target="../embeddings/oleObject30.bin"/><Relationship Id="rId18" Type="http://schemas.openxmlformats.org/officeDocument/2006/relationships/oleObject" Target="../embeddings/oleObject33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31.wmf"/><Relationship Id="rId12" Type="http://schemas.openxmlformats.org/officeDocument/2006/relationships/oleObject" Target="../embeddings/oleObject29.bin"/><Relationship Id="rId17" Type="http://schemas.openxmlformats.org/officeDocument/2006/relationships/image" Target="../media/image3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2.bin"/><Relationship Id="rId20" Type="http://schemas.openxmlformats.org/officeDocument/2006/relationships/hyperlink" Target="http://www.bcmath.ca/" TargetMode="Externa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33.wmf"/><Relationship Id="rId5" Type="http://schemas.openxmlformats.org/officeDocument/2006/relationships/image" Target="../media/image30.wmf"/><Relationship Id="rId15" Type="http://schemas.openxmlformats.org/officeDocument/2006/relationships/image" Target="../media/image34.wmf"/><Relationship Id="rId10" Type="http://schemas.openxmlformats.org/officeDocument/2006/relationships/oleObject" Target="../embeddings/oleObject28.bin"/><Relationship Id="rId19" Type="http://schemas.openxmlformats.org/officeDocument/2006/relationships/image" Target="../media/image36.wmf"/><Relationship Id="rId4" Type="http://schemas.openxmlformats.org/officeDocument/2006/relationships/oleObject" Target="../embeddings/oleObject25.bin"/><Relationship Id="rId9" Type="http://schemas.openxmlformats.org/officeDocument/2006/relationships/image" Target="../media/image32.wmf"/><Relationship Id="rId14" Type="http://schemas.openxmlformats.org/officeDocument/2006/relationships/oleObject" Target="../embeddings/oleObject3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13" Type="http://schemas.openxmlformats.org/officeDocument/2006/relationships/image" Target="../media/image41.wmf"/><Relationship Id="rId18" Type="http://schemas.openxmlformats.org/officeDocument/2006/relationships/oleObject" Target="../embeddings/oleObject42.bin"/><Relationship Id="rId3" Type="http://schemas.openxmlformats.org/officeDocument/2006/relationships/notesSlide" Target="../notesSlides/notesSlide7.xml"/><Relationship Id="rId21" Type="http://schemas.openxmlformats.org/officeDocument/2006/relationships/oleObject" Target="../embeddings/oleObject44.bin"/><Relationship Id="rId7" Type="http://schemas.openxmlformats.org/officeDocument/2006/relationships/image" Target="../media/image38.wmf"/><Relationship Id="rId12" Type="http://schemas.openxmlformats.org/officeDocument/2006/relationships/oleObject" Target="../embeddings/oleObject38.bin"/><Relationship Id="rId17" Type="http://schemas.openxmlformats.org/officeDocument/2006/relationships/oleObject" Target="../embeddings/oleObject41.bin"/><Relationship Id="rId25" Type="http://schemas.openxmlformats.org/officeDocument/2006/relationships/hyperlink" Target="http://www.bcmath.ca/" TargetMode="External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0.bin"/><Relationship Id="rId20" Type="http://schemas.openxmlformats.org/officeDocument/2006/relationships/oleObject" Target="../embeddings/oleObject43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5.bin"/><Relationship Id="rId11" Type="http://schemas.openxmlformats.org/officeDocument/2006/relationships/image" Target="../media/image40.wmf"/><Relationship Id="rId24" Type="http://schemas.openxmlformats.org/officeDocument/2006/relationships/image" Target="../media/image30.wmf"/><Relationship Id="rId5" Type="http://schemas.openxmlformats.org/officeDocument/2006/relationships/image" Target="../media/image37.wmf"/><Relationship Id="rId15" Type="http://schemas.openxmlformats.org/officeDocument/2006/relationships/image" Target="../media/image42.wmf"/><Relationship Id="rId23" Type="http://schemas.openxmlformats.org/officeDocument/2006/relationships/oleObject" Target="../embeddings/oleObject45.bin"/><Relationship Id="rId10" Type="http://schemas.openxmlformats.org/officeDocument/2006/relationships/oleObject" Target="../embeddings/oleObject37.bin"/><Relationship Id="rId19" Type="http://schemas.openxmlformats.org/officeDocument/2006/relationships/image" Target="../media/image43.wmf"/><Relationship Id="rId4" Type="http://schemas.openxmlformats.org/officeDocument/2006/relationships/oleObject" Target="../embeddings/oleObject34.bin"/><Relationship Id="rId9" Type="http://schemas.openxmlformats.org/officeDocument/2006/relationships/image" Target="../media/image39.wmf"/><Relationship Id="rId14" Type="http://schemas.openxmlformats.org/officeDocument/2006/relationships/oleObject" Target="../embeddings/oleObject39.bin"/><Relationship Id="rId22" Type="http://schemas.openxmlformats.org/officeDocument/2006/relationships/image" Target="../media/image44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8.bin"/><Relationship Id="rId13" Type="http://schemas.openxmlformats.org/officeDocument/2006/relationships/image" Target="../media/image48.wmf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45.wmf"/><Relationship Id="rId12" Type="http://schemas.openxmlformats.org/officeDocument/2006/relationships/oleObject" Target="../embeddings/oleObject50.bin"/><Relationship Id="rId17" Type="http://schemas.openxmlformats.org/officeDocument/2006/relationships/image" Target="../media/image50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2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7.bin"/><Relationship Id="rId11" Type="http://schemas.openxmlformats.org/officeDocument/2006/relationships/image" Target="../media/image47.wmf"/><Relationship Id="rId5" Type="http://schemas.openxmlformats.org/officeDocument/2006/relationships/image" Target="../media/image37.wmf"/><Relationship Id="rId15" Type="http://schemas.openxmlformats.org/officeDocument/2006/relationships/image" Target="../media/image49.wmf"/><Relationship Id="rId10" Type="http://schemas.openxmlformats.org/officeDocument/2006/relationships/oleObject" Target="../embeddings/oleObject49.bin"/><Relationship Id="rId4" Type="http://schemas.openxmlformats.org/officeDocument/2006/relationships/oleObject" Target="../embeddings/oleObject46.bin"/><Relationship Id="rId9" Type="http://schemas.openxmlformats.org/officeDocument/2006/relationships/image" Target="../media/image46.wmf"/><Relationship Id="rId14" Type="http://schemas.openxmlformats.org/officeDocument/2006/relationships/oleObject" Target="../embeddings/oleObject5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5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4.bin"/><Relationship Id="rId5" Type="http://schemas.openxmlformats.org/officeDocument/2006/relationships/image" Target="../media/image51.wmf"/><Relationship Id="rId4" Type="http://schemas.openxmlformats.org/officeDocument/2006/relationships/oleObject" Target="../embeddings/oleObject5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046806"/>
            <a:ext cx="6172200" cy="1894362"/>
          </a:xfrm>
        </p:spPr>
        <p:txBody>
          <a:bodyPr>
            <a:normAutofit/>
          </a:bodyPr>
          <a:lstStyle/>
          <a:p>
            <a:r>
              <a:rPr lang="en-CA" dirty="0"/>
              <a:t>Section 2.7 Prime Factorization</a:t>
            </a:r>
            <a:br>
              <a:rPr lang="en-CA" dirty="0"/>
            </a:b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7206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1143000"/>
          </a:xfrm>
        </p:spPr>
        <p:txBody>
          <a:bodyPr/>
          <a:lstStyle/>
          <a:p>
            <a:r>
              <a:rPr lang="en-CA" dirty="0"/>
              <a:t>Challenge: Find the sum of all the factors for 20!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463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E29A4-C40C-40C2-87C1-FAC258A27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0EC04-FDDA-4987-8678-94423428B92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786ADC-689C-44AC-B44C-A925B8774D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8855"/>
            <a:ext cx="9144000" cy="119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933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B25E0-8BB2-44AA-9A83-329252C014A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51520" y="44624"/>
            <a:ext cx="8435280" cy="1612776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Challenge: A factor of 20! is chosen randomly.  What is the probability that the factor is odd?</a:t>
            </a:r>
          </a:p>
        </p:txBody>
      </p:sp>
    </p:spTree>
    <p:extLst>
      <p:ext uri="{BB962C8B-B14F-4D97-AF65-F5344CB8AC3E}">
        <p14:creationId xmlns:p14="http://schemas.microsoft.com/office/powerpoint/2010/main" val="1563671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3949F-DC7F-4A34-B30D-27015DD4435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51520" y="188640"/>
            <a:ext cx="6912768" cy="4824536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When “N” is divided by 10, the remainder is 9.  When “N” is divided by 9, the remainder is 8. </a:t>
            </a:r>
            <a:br>
              <a:rPr lang="en-CA" dirty="0"/>
            </a:br>
            <a:r>
              <a:rPr lang="en-CA" dirty="0"/>
              <a:t>When “N” is divided by 8, the remainder is 7.</a:t>
            </a:r>
            <a:br>
              <a:rPr lang="en-CA" dirty="0"/>
            </a:br>
            <a:r>
              <a:rPr lang="en-CA" dirty="0"/>
              <a:t>When “N” is divided by 7, the remainder is 6.</a:t>
            </a:r>
          </a:p>
          <a:p>
            <a:pPr marL="0" indent="0">
              <a:buNone/>
            </a:pPr>
            <a:r>
              <a:rPr lang="en-CA" dirty="0"/>
              <a:t>When “N” is divided by 6, the remainder is 5.</a:t>
            </a:r>
            <a:br>
              <a:rPr lang="en-CA" dirty="0"/>
            </a:br>
            <a:r>
              <a:rPr lang="en-CA" dirty="0"/>
              <a:t>When “N” is divided by 5, the remainder is 4.</a:t>
            </a:r>
            <a:br>
              <a:rPr lang="en-CA" dirty="0"/>
            </a:br>
            <a:r>
              <a:rPr lang="en-CA" dirty="0"/>
              <a:t>When “N” is divided by 4, the remainder is 3. </a:t>
            </a:r>
            <a:br>
              <a:rPr lang="en-CA" dirty="0"/>
            </a:br>
            <a:r>
              <a:rPr lang="en-CA" dirty="0"/>
              <a:t>When “N” is divided by 3, the remainder is 2. </a:t>
            </a:r>
            <a:br>
              <a:rPr lang="en-CA" dirty="0"/>
            </a:br>
            <a:r>
              <a:rPr lang="en-CA" dirty="0"/>
              <a:t>When “N” is divided by 2, the remainder is 1.</a:t>
            </a:r>
          </a:p>
          <a:p>
            <a:pPr marL="0" indent="0">
              <a:buNone/>
            </a:pPr>
            <a:r>
              <a:rPr lang="en-CA" dirty="0"/>
              <a:t>Find the lowest value of “N” </a:t>
            </a:r>
          </a:p>
        </p:txBody>
      </p:sp>
    </p:spTree>
    <p:extLst>
      <p:ext uri="{BB962C8B-B14F-4D97-AF65-F5344CB8AC3E}">
        <p14:creationId xmlns:p14="http://schemas.microsoft.com/office/powerpoint/2010/main" val="605434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34838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325" y="85725"/>
            <a:ext cx="7467600" cy="655638"/>
          </a:xfrm>
        </p:spPr>
        <p:txBody>
          <a:bodyPr/>
          <a:lstStyle/>
          <a:p>
            <a:pPr eaLnBrk="1" hangingPunct="1">
              <a:defRPr/>
            </a:pPr>
            <a:r>
              <a:rPr lang="en-CA" dirty="0"/>
              <a:t>How to Count:</a:t>
            </a:r>
          </a:p>
        </p:txBody>
      </p:sp>
      <p:sp>
        <p:nvSpPr>
          <p:cNvPr id="1028" name="Content Placeholder 2"/>
          <p:cNvSpPr>
            <a:spLocks noGrp="1"/>
          </p:cNvSpPr>
          <p:nvPr>
            <p:ph sz="quarter" idx="1"/>
          </p:nvPr>
        </p:nvSpPr>
        <p:spPr>
          <a:xfrm>
            <a:off x="179388" y="855663"/>
            <a:ext cx="8410575" cy="54292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CA" sz="2300"/>
              <a:t>Ex: How many different ways can you arrange the three letters: </a:t>
            </a:r>
            <a:r>
              <a:rPr lang="en-CA" sz="2300">
                <a:solidFill>
                  <a:srgbClr val="FF0000"/>
                </a:solidFill>
              </a:rPr>
              <a:t>A, B, C</a:t>
            </a:r>
          </a:p>
          <a:p>
            <a:pPr eaLnBrk="1" hangingPunct="1">
              <a:buFont typeface="Wingdings" pitchFamily="2" charset="2"/>
              <a:buNone/>
            </a:pPr>
            <a:endParaRPr lang="en-CA" sz="120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CA" sz="2300"/>
              <a:t>There are three ways to count</a:t>
            </a:r>
            <a:br>
              <a:rPr lang="en-CA" sz="2300"/>
            </a:br>
            <a:endParaRPr lang="en-CA" sz="1200"/>
          </a:p>
          <a:p>
            <a:pPr eaLnBrk="1" hangingPunct="1"/>
            <a:r>
              <a:rPr lang="en-CA" sz="2300"/>
              <a:t>Listing out all the possible outcomes </a:t>
            </a:r>
            <a:br>
              <a:rPr lang="en-CA" sz="2300"/>
            </a:br>
            <a:r>
              <a:rPr lang="en-CA" sz="2300"/>
              <a:t>and count how many there are</a:t>
            </a:r>
          </a:p>
          <a:p>
            <a:pPr eaLnBrk="1" hangingPunct="1"/>
            <a:endParaRPr lang="en-CA" sz="2300"/>
          </a:p>
          <a:p>
            <a:pPr eaLnBrk="1" hangingPunct="1"/>
            <a:r>
              <a:rPr lang="en-CA" sz="2300"/>
              <a:t>Make a tree diagram and count </a:t>
            </a:r>
            <a:br>
              <a:rPr lang="en-CA" sz="2300"/>
            </a:br>
            <a:r>
              <a:rPr lang="en-CA" sz="2300"/>
              <a:t>how many different branches </a:t>
            </a:r>
            <a:br>
              <a:rPr lang="en-CA" sz="2300"/>
            </a:br>
            <a:r>
              <a:rPr lang="en-CA" sz="2300"/>
              <a:t>there are</a:t>
            </a:r>
          </a:p>
          <a:p>
            <a:pPr eaLnBrk="1" hangingPunct="1"/>
            <a:endParaRPr lang="en-CA" sz="2300"/>
          </a:p>
          <a:p>
            <a:pPr eaLnBrk="1" hangingPunct="1"/>
            <a:r>
              <a:rPr lang="en-CA" sz="2300"/>
              <a:t>Use the Fundamental Counting </a:t>
            </a:r>
            <a:br>
              <a:rPr lang="en-CA" sz="2300"/>
            </a:br>
            <a:r>
              <a:rPr lang="en-CA" sz="2300"/>
              <a:t>Principles (FCP) to count</a:t>
            </a:r>
          </a:p>
        </p:txBody>
      </p:sp>
      <p:sp>
        <p:nvSpPr>
          <p:cNvPr id="1029" name="TextBox 3"/>
          <p:cNvSpPr txBox="1">
            <a:spLocks noChangeArrowheads="1"/>
          </p:cNvSpPr>
          <p:nvPr/>
        </p:nvSpPr>
        <p:spPr bwMode="auto">
          <a:xfrm>
            <a:off x="5967413" y="2263775"/>
            <a:ext cx="742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  <a:latin typeface="Century" pitchFamily="18" charset="0"/>
              </a:rPr>
              <a:t>ABC</a:t>
            </a:r>
          </a:p>
        </p:txBody>
      </p:sp>
      <p:sp>
        <p:nvSpPr>
          <p:cNvPr id="1030" name="TextBox 4"/>
          <p:cNvSpPr txBox="1">
            <a:spLocks noChangeArrowheads="1"/>
          </p:cNvSpPr>
          <p:nvPr/>
        </p:nvSpPr>
        <p:spPr bwMode="auto">
          <a:xfrm>
            <a:off x="5989638" y="2611438"/>
            <a:ext cx="7413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  <a:latin typeface="Century" pitchFamily="18" charset="0"/>
              </a:rPr>
              <a:t>ACB</a:t>
            </a:r>
          </a:p>
        </p:txBody>
      </p:sp>
      <p:sp>
        <p:nvSpPr>
          <p:cNvPr id="1031" name="TextBox 5"/>
          <p:cNvSpPr txBox="1">
            <a:spLocks noChangeArrowheads="1"/>
          </p:cNvSpPr>
          <p:nvPr/>
        </p:nvSpPr>
        <p:spPr bwMode="auto">
          <a:xfrm>
            <a:off x="6886575" y="2268538"/>
            <a:ext cx="742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  <a:latin typeface="Century" pitchFamily="18" charset="0"/>
              </a:rPr>
              <a:t>BAC</a:t>
            </a:r>
          </a:p>
        </p:txBody>
      </p:sp>
      <p:sp>
        <p:nvSpPr>
          <p:cNvPr id="1032" name="TextBox 6"/>
          <p:cNvSpPr txBox="1">
            <a:spLocks noChangeArrowheads="1"/>
          </p:cNvSpPr>
          <p:nvPr/>
        </p:nvSpPr>
        <p:spPr bwMode="auto">
          <a:xfrm>
            <a:off x="6908800" y="2616200"/>
            <a:ext cx="742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  <a:latin typeface="Century" pitchFamily="18" charset="0"/>
              </a:rPr>
              <a:t>BCA</a:t>
            </a:r>
          </a:p>
        </p:txBody>
      </p:sp>
      <p:sp>
        <p:nvSpPr>
          <p:cNvPr id="1033" name="TextBox 7"/>
          <p:cNvSpPr txBox="1">
            <a:spLocks noChangeArrowheads="1"/>
          </p:cNvSpPr>
          <p:nvPr/>
        </p:nvSpPr>
        <p:spPr bwMode="auto">
          <a:xfrm>
            <a:off x="7807325" y="2273300"/>
            <a:ext cx="742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  <a:latin typeface="Century" pitchFamily="18" charset="0"/>
              </a:rPr>
              <a:t>CAB</a:t>
            </a:r>
          </a:p>
        </p:txBody>
      </p:sp>
      <p:sp>
        <p:nvSpPr>
          <p:cNvPr id="1034" name="TextBox 8"/>
          <p:cNvSpPr txBox="1">
            <a:spLocks noChangeArrowheads="1"/>
          </p:cNvSpPr>
          <p:nvPr/>
        </p:nvSpPr>
        <p:spPr bwMode="auto">
          <a:xfrm>
            <a:off x="7829550" y="2622550"/>
            <a:ext cx="7413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  <a:latin typeface="Century" pitchFamily="18" charset="0"/>
              </a:rPr>
              <a:t>CBA</a:t>
            </a:r>
          </a:p>
        </p:txBody>
      </p:sp>
      <p:sp>
        <p:nvSpPr>
          <p:cNvPr id="1035" name="TextBox 9"/>
          <p:cNvSpPr txBox="1">
            <a:spLocks noChangeArrowheads="1"/>
          </p:cNvSpPr>
          <p:nvPr/>
        </p:nvSpPr>
        <p:spPr bwMode="auto">
          <a:xfrm>
            <a:off x="5345113" y="3856038"/>
            <a:ext cx="3698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  <a:latin typeface="Century" pitchFamily="18" charset="0"/>
              </a:rPr>
              <a:t>A</a:t>
            </a:r>
          </a:p>
        </p:txBody>
      </p:sp>
      <p:sp>
        <p:nvSpPr>
          <p:cNvPr id="1036" name="TextBox 10"/>
          <p:cNvSpPr txBox="1">
            <a:spLocks noChangeArrowheads="1"/>
          </p:cNvSpPr>
          <p:nvPr/>
        </p:nvSpPr>
        <p:spPr bwMode="auto">
          <a:xfrm>
            <a:off x="6726238" y="3860800"/>
            <a:ext cx="371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  <a:latin typeface="Century" pitchFamily="18" charset="0"/>
              </a:rPr>
              <a:t>B</a:t>
            </a:r>
          </a:p>
        </p:txBody>
      </p:sp>
      <p:sp>
        <p:nvSpPr>
          <p:cNvPr id="1037" name="TextBox 11"/>
          <p:cNvSpPr txBox="1">
            <a:spLocks noChangeArrowheads="1"/>
          </p:cNvSpPr>
          <p:nvPr/>
        </p:nvSpPr>
        <p:spPr bwMode="auto">
          <a:xfrm>
            <a:off x="7966075" y="3851275"/>
            <a:ext cx="3698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  <a:latin typeface="Century" pitchFamily="18" charset="0"/>
              </a:rPr>
              <a:t>C</a:t>
            </a:r>
          </a:p>
        </p:txBody>
      </p:sp>
      <p:sp>
        <p:nvSpPr>
          <p:cNvPr id="1038" name="TextBox 12"/>
          <p:cNvSpPr txBox="1">
            <a:spLocks noChangeArrowheads="1"/>
          </p:cNvSpPr>
          <p:nvPr/>
        </p:nvSpPr>
        <p:spPr bwMode="auto">
          <a:xfrm>
            <a:off x="5089525" y="4351338"/>
            <a:ext cx="844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  <a:latin typeface="Century" pitchFamily="18" charset="0"/>
              </a:rPr>
              <a:t>B    C</a:t>
            </a:r>
          </a:p>
        </p:txBody>
      </p:sp>
      <p:sp>
        <p:nvSpPr>
          <p:cNvPr id="1039" name="TextBox 15"/>
          <p:cNvSpPr txBox="1">
            <a:spLocks noChangeArrowheads="1"/>
          </p:cNvSpPr>
          <p:nvPr/>
        </p:nvSpPr>
        <p:spPr bwMode="auto">
          <a:xfrm>
            <a:off x="6486525" y="4340225"/>
            <a:ext cx="831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  <a:latin typeface="Century" pitchFamily="18" charset="0"/>
              </a:rPr>
              <a:t>A    C</a:t>
            </a:r>
          </a:p>
        </p:txBody>
      </p:sp>
      <p:sp>
        <p:nvSpPr>
          <p:cNvPr id="1040" name="TextBox 16"/>
          <p:cNvSpPr txBox="1">
            <a:spLocks noChangeArrowheads="1"/>
          </p:cNvSpPr>
          <p:nvPr/>
        </p:nvSpPr>
        <p:spPr bwMode="auto">
          <a:xfrm>
            <a:off x="7775575" y="4346575"/>
            <a:ext cx="8302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  <a:latin typeface="Century" pitchFamily="18" charset="0"/>
              </a:rPr>
              <a:t>B    A</a:t>
            </a:r>
          </a:p>
        </p:txBody>
      </p:sp>
      <p:sp>
        <p:nvSpPr>
          <p:cNvPr id="1041" name="TextBox 17"/>
          <p:cNvSpPr txBox="1">
            <a:spLocks noChangeArrowheads="1"/>
          </p:cNvSpPr>
          <p:nvPr/>
        </p:nvSpPr>
        <p:spPr bwMode="auto">
          <a:xfrm>
            <a:off x="4833938" y="4797425"/>
            <a:ext cx="3698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  <a:latin typeface="Century" pitchFamily="18" charset="0"/>
              </a:rPr>
              <a:t>C</a:t>
            </a:r>
          </a:p>
        </p:txBody>
      </p:sp>
      <p:sp>
        <p:nvSpPr>
          <p:cNvPr id="1042" name="TextBox 19"/>
          <p:cNvSpPr txBox="1">
            <a:spLocks noChangeArrowheads="1"/>
          </p:cNvSpPr>
          <p:nvPr/>
        </p:nvSpPr>
        <p:spPr bwMode="auto">
          <a:xfrm>
            <a:off x="5734050" y="4803775"/>
            <a:ext cx="3698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  <a:latin typeface="Century" pitchFamily="18" charset="0"/>
              </a:rPr>
              <a:t>B</a:t>
            </a:r>
          </a:p>
        </p:txBody>
      </p:sp>
      <p:sp>
        <p:nvSpPr>
          <p:cNvPr id="1043" name="TextBox 21"/>
          <p:cNvSpPr txBox="1">
            <a:spLocks noChangeArrowheads="1"/>
          </p:cNvSpPr>
          <p:nvPr/>
        </p:nvSpPr>
        <p:spPr bwMode="auto">
          <a:xfrm>
            <a:off x="6269038" y="4806950"/>
            <a:ext cx="371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  <a:latin typeface="Century" pitchFamily="18" charset="0"/>
              </a:rPr>
              <a:t>C</a:t>
            </a:r>
          </a:p>
        </p:txBody>
      </p:sp>
      <p:sp>
        <p:nvSpPr>
          <p:cNvPr id="1044" name="TextBox 22"/>
          <p:cNvSpPr txBox="1">
            <a:spLocks noChangeArrowheads="1"/>
          </p:cNvSpPr>
          <p:nvPr/>
        </p:nvSpPr>
        <p:spPr bwMode="auto">
          <a:xfrm>
            <a:off x="7170738" y="4824413"/>
            <a:ext cx="3698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  <a:latin typeface="Century" pitchFamily="18" charset="0"/>
              </a:rPr>
              <a:t>A</a:t>
            </a:r>
          </a:p>
        </p:txBody>
      </p:sp>
      <p:sp>
        <p:nvSpPr>
          <p:cNvPr id="1045" name="TextBox 23"/>
          <p:cNvSpPr txBox="1">
            <a:spLocks noChangeArrowheads="1"/>
          </p:cNvSpPr>
          <p:nvPr/>
        </p:nvSpPr>
        <p:spPr bwMode="auto">
          <a:xfrm>
            <a:off x="7553325" y="4824413"/>
            <a:ext cx="3698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  <a:latin typeface="Century" pitchFamily="18" charset="0"/>
              </a:rPr>
              <a:t>A</a:t>
            </a:r>
          </a:p>
        </p:txBody>
      </p:sp>
      <p:sp>
        <p:nvSpPr>
          <p:cNvPr id="1046" name="TextBox 24"/>
          <p:cNvSpPr txBox="1">
            <a:spLocks noChangeArrowheads="1"/>
          </p:cNvSpPr>
          <p:nvPr/>
        </p:nvSpPr>
        <p:spPr bwMode="auto">
          <a:xfrm>
            <a:off x="8453438" y="4830763"/>
            <a:ext cx="371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solidFill>
                  <a:srgbClr val="FF0000"/>
                </a:solidFill>
                <a:latin typeface="Century" pitchFamily="18" charset="0"/>
              </a:rPr>
              <a:t>B</a:t>
            </a:r>
          </a:p>
        </p:txBody>
      </p: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5295900" y="4117975"/>
            <a:ext cx="449263" cy="347663"/>
            <a:chOff x="5688282" y="3893132"/>
            <a:chExt cx="449280" cy="346359"/>
          </a:xfrm>
        </p:grpSpPr>
        <p:cxnSp>
          <p:nvCxnSpPr>
            <p:cNvPr id="27" name="Straight Arrow Connector 26"/>
            <p:cNvCxnSpPr/>
            <p:nvPr/>
          </p:nvCxnSpPr>
          <p:spPr>
            <a:xfrm rot="5400000">
              <a:off x="5629380" y="3966268"/>
              <a:ext cx="332125" cy="214321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rot="16200000" flipH="1">
              <a:off x="5864339" y="3952034"/>
              <a:ext cx="332125" cy="214321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6683375" y="4129088"/>
            <a:ext cx="449263" cy="346075"/>
            <a:chOff x="5688282" y="3893132"/>
            <a:chExt cx="449280" cy="346359"/>
          </a:xfrm>
        </p:grpSpPr>
        <p:cxnSp>
          <p:nvCxnSpPr>
            <p:cNvPr id="33" name="Straight Arrow Connector 32"/>
            <p:cNvCxnSpPr/>
            <p:nvPr/>
          </p:nvCxnSpPr>
          <p:spPr>
            <a:xfrm rot="5400000">
              <a:off x="5629413" y="3966300"/>
              <a:ext cx="332060" cy="214321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rot="16200000" flipH="1">
              <a:off x="5864372" y="3952001"/>
              <a:ext cx="332059" cy="214321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7927975" y="4138613"/>
            <a:ext cx="449263" cy="346075"/>
            <a:chOff x="5688282" y="3893132"/>
            <a:chExt cx="449280" cy="346359"/>
          </a:xfrm>
        </p:grpSpPr>
        <p:cxnSp>
          <p:nvCxnSpPr>
            <p:cNvPr id="36" name="Straight Arrow Connector 35"/>
            <p:cNvCxnSpPr/>
            <p:nvPr/>
          </p:nvCxnSpPr>
          <p:spPr>
            <a:xfrm rot="5400000">
              <a:off x="5629413" y="3966300"/>
              <a:ext cx="332060" cy="214321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rot="16200000" flipH="1">
              <a:off x="5864372" y="3952001"/>
              <a:ext cx="332059" cy="214321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9" name="Straight Arrow Connector 38"/>
          <p:cNvCxnSpPr/>
          <p:nvPr/>
        </p:nvCxnSpPr>
        <p:spPr>
          <a:xfrm rot="5400000">
            <a:off x="4986338" y="4676775"/>
            <a:ext cx="331787" cy="214313"/>
          </a:xfrm>
          <a:prstGeom prst="straightConnector1">
            <a:avLst/>
          </a:prstGeom>
          <a:ln w="254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6200000" flipH="1">
            <a:off x="5731669" y="4674394"/>
            <a:ext cx="333375" cy="214313"/>
          </a:xfrm>
          <a:prstGeom prst="straightConnector1">
            <a:avLst/>
          </a:prstGeom>
          <a:ln w="254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5400000">
            <a:off x="6373019" y="4674394"/>
            <a:ext cx="333375" cy="214313"/>
          </a:xfrm>
          <a:prstGeom prst="straightConnector1">
            <a:avLst/>
          </a:prstGeom>
          <a:ln w="254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6200000" flipH="1">
            <a:off x="7119144" y="4672806"/>
            <a:ext cx="333375" cy="214313"/>
          </a:xfrm>
          <a:prstGeom prst="straightConnector1">
            <a:avLst/>
          </a:prstGeom>
          <a:ln w="254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5400000">
            <a:off x="7642225" y="4684713"/>
            <a:ext cx="331788" cy="214312"/>
          </a:xfrm>
          <a:prstGeom prst="straightConnector1">
            <a:avLst/>
          </a:prstGeom>
          <a:ln w="254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16200000" flipH="1">
            <a:off x="8387556" y="4682332"/>
            <a:ext cx="333375" cy="214312"/>
          </a:xfrm>
          <a:prstGeom prst="straightConnector1">
            <a:avLst/>
          </a:prstGeom>
          <a:ln w="254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45"/>
          <p:cNvGrpSpPr>
            <a:grpSpLocks/>
          </p:cNvGrpSpPr>
          <p:nvPr/>
        </p:nvGrpSpPr>
        <p:grpSpPr bwMode="auto">
          <a:xfrm>
            <a:off x="5581650" y="3535363"/>
            <a:ext cx="2481263" cy="454025"/>
            <a:chOff x="5688282" y="3893132"/>
            <a:chExt cx="449280" cy="346359"/>
          </a:xfrm>
        </p:grpSpPr>
        <p:cxnSp>
          <p:nvCxnSpPr>
            <p:cNvPr id="47" name="Straight Arrow Connector 46"/>
            <p:cNvCxnSpPr/>
            <p:nvPr/>
          </p:nvCxnSpPr>
          <p:spPr>
            <a:xfrm rot="5400000">
              <a:off x="5628693" y="3966042"/>
              <a:ext cx="333038" cy="213861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rot="16200000" flipH="1">
              <a:off x="5864113" y="3952720"/>
              <a:ext cx="333037" cy="213861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 rot="16200000" flipH="1">
              <a:off x="5751660" y="4057822"/>
              <a:ext cx="335459" cy="10923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526088" y="5802313"/>
          <a:ext cx="2592387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4" imgW="952087" imgH="165028" progId="Equation.DSMT4">
                  <p:embed/>
                </p:oleObj>
              </mc:Choice>
              <mc:Fallback>
                <p:oleObj name="Equation" r:id="rId4" imgW="952087" imgH="165028" progId="Equation.DSMT4">
                  <p:embed/>
                  <p:pic>
                    <p:nvPicPr>
                      <p:cNvPr id="10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6088" y="5802313"/>
                        <a:ext cx="2592387" cy="449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0"/>
          <p:cNvGraphicFramePr>
            <a:graphicFrameLocks noChangeAspect="1"/>
          </p:cNvGraphicFramePr>
          <p:nvPr/>
        </p:nvGraphicFramePr>
        <p:xfrm>
          <a:off x="5732463" y="5624513"/>
          <a:ext cx="390525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6" imgW="114102" imgH="177492" progId="Equation.DSMT4">
                  <p:embed/>
                </p:oleObj>
              </mc:Choice>
              <mc:Fallback>
                <p:oleObj name="Equation" r:id="rId6" imgW="114102" imgH="177492" progId="Equation.DSMT4">
                  <p:embed/>
                  <p:pic>
                    <p:nvPicPr>
                      <p:cNvPr id="1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2463" y="5624513"/>
                        <a:ext cx="390525" cy="608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43"/>
          <p:cNvGraphicFramePr>
            <a:graphicFrameLocks noChangeAspect="1"/>
          </p:cNvGraphicFramePr>
          <p:nvPr/>
        </p:nvGraphicFramePr>
        <p:xfrm>
          <a:off x="6621463" y="5656263"/>
          <a:ext cx="433387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8" imgW="126780" imgH="164814" progId="Equation.DSMT4">
                  <p:embed/>
                </p:oleObj>
              </mc:Choice>
              <mc:Fallback>
                <p:oleObj name="Equation" r:id="rId8" imgW="126780" imgH="164814" progId="Equation.DSMT4">
                  <p:embed/>
                  <p:pic>
                    <p:nvPicPr>
                      <p:cNvPr id="46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1463" y="5656263"/>
                        <a:ext cx="433387" cy="565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44"/>
          <p:cNvGraphicFramePr>
            <a:graphicFrameLocks noChangeAspect="1"/>
          </p:cNvGraphicFramePr>
          <p:nvPr/>
        </p:nvGraphicFramePr>
        <p:xfrm>
          <a:off x="7575550" y="5656263"/>
          <a:ext cx="303213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10" imgW="88707" imgH="164742" progId="Equation.DSMT4">
                  <p:embed/>
                </p:oleObj>
              </mc:Choice>
              <mc:Fallback>
                <p:oleObj name="Equation" r:id="rId10" imgW="88707" imgH="164742" progId="Equation.DSMT4">
                  <p:embed/>
                  <p:pic>
                    <p:nvPicPr>
                      <p:cNvPr id="5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5550" y="5656263"/>
                        <a:ext cx="303213" cy="565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6054725" y="2963863"/>
            <a:ext cx="24241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0070C0"/>
                </a:solidFill>
              </a:rPr>
              <a:t>6 Different Outcomes!</a:t>
            </a: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5811838" y="5165725"/>
            <a:ext cx="22844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0070C0"/>
                </a:solidFill>
              </a:rPr>
              <a:t>6 Different Branches</a:t>
            </a: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3252788" y="6280150"/>
            <a:ext cx="25765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0070C0"/>
                </a:solidFill>
              </a:rPr>
              <a:t>Number of Outcomes =</a:t>
            </a:r>
          </a:p>
        </p:txBody>
      </p:sp>
      <p:graphicFrame>
        <p:nvGraphicFramePr>
          <p:cNvPr id="54" name="Object 45"/>
          <p:cNvGraphicFramePr>
            <a:graphicFrameLocks noChangeAspect="1"/>
          </p:cNvGraphicFramePr>
          <p:nvPr/>
        </p:nvGraphicFramePr>
        <p:xfrm>
          <a:off x="5802313" y="6281738"/>
          <a:ext cx="124460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12" imgW="596641" imgH="177723" progId="Equation.DSMT4">
                  <p:embed/>
                </p:oleObj>
              </mc:Choice>
              <mc:Fallback>
                <p:oleObj name="Equation" r:id="rId12" imgW="596641" imgH="177723" progId="Equation.DSMT4">
                  <p:embed/>
                  <p:pic>
                    <p:nvPicPr>
                      <p:cNvPr id="54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2313" y="6281738"/>
                        <a:ext cx="1244600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46"/>
          <p:cNvGraphicFramePr>
            <a:graphicFrameLocks noChangeAspect="1"/>
          </p:cNvGraphicFramePr>
          <p:nvPr/>
        </p:nvGraphicFramePr>
        <p:xfrm>
          <a:off x="7118350" y="6292850"/>
          <a:ext cx="265113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14" imgW="126725" imgH="177415" progId="Equation.DSMT4">
                  <p:embed/>
                </p:oleObj>
              </mc:Choice>
              <mc:Fallback>
                <p:oleObj name="Equation" r:id="rId14" imgW="126725" imgH="177415" progId="Equation.DSMT4">
                  <p:embed/>
                  <p:pic>
                    <p:nvPicPr>
                      <p:cNvPr id="55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8350" y="6292850"/>
                        <a:ext cx="265113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5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hlinkClick r:id="rId16"/>
              </a:rPr>
              <a:t>www.BCMath.ca</a:t>
            </a:r>
            <a:r>
              <a:rPr lang="en-US" sz="1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10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" grpId="0"/>
      <p:bldP spid="1030" grpId="0"/>
      <p:bldP spid="1031" grpId="0"/>
      <p:bldP spid="1032" grpId="0"/>
      <p:bldP spid="1033" grpId="0"/>
      <p:bldP spid="1034" grpId="0"/>
      <p:bldP spid="1035" grpId="0"/>
      <p:bldP spid="1036" grpId="0"/>
      <p:bldP spid="1037" grpId="0"/>
      <p:bldP spid="1038" grpId="0"/>
      <p:bldP spid="1039" grpId="0"/>
      <p:bldP spid="1040" grpId="0"/>
      <p:bldP spid="1041" grpId="0"/>
      <p:bldP spid="1042" grpId="0"/>
      <p:bldP spid="1043" grpId="0"/>
      <p:bldP spid="1044" grpId="0"/>
      <p:bldP spid="1045" grpId="0"/>
      <p:bldP spid="1046" grpId="0"/>
      <p:bldP spid="51" grpId="0"/>
      <p:bldP spid="52" grpId="0"/>
      <p:bldP spid="5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77225" cy="530225"/>
          </a:xfrm>
        </p:spPr>
        <p:txBody>
          <a:bodyPr/>
          <a:lstStyle/>
          <a:p>
            <a:pPr>
              <a:defRPr/>
            </a:pPr>
            <a:r>
              <a:rPr lang="en-CA" sz="2500" dirty="0"/>
              <a:t>The Fundamental Counting Principle?</a:t>
            </a:r>
          </a:p>
        </p:txBody>
      </p:sp>
      <p:sp>
        <p:nvSpPr>
          <p:cNvPr id="206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36638"/>
            <a:ext cx="8099425" cy="1925637"/>
          </a:xfrm>
        </p:spPr>
        <p:txBody>
          <a:bodyPr/>
          <a:lstStyle/>
          <a:p>
            <a:r>
              <a:rPr lang="en-CA" sz="2200" dirty="0"/>
              <a:t>aka “Rule of Product”</a:t>
            </a:r>
          </a:p>
          <a:p>
            <a:r>
              <a:rPr lang="en-CA" sz="2200" dirty="0"/>
              <a:t>If we have “</a:t>
            </a:r>
            <a:r>
              <a:rPr lang="en-CA" sz="2200" i="1" dirty="0"/>
              <a:t>x</a:t>
            </a:r>
            <a:r>
              <a:rPr lang="en-CA" sz="2200" dirty="0"/>
              <a:t>” number of ways to do the first task and “</a:t>
            </a:r>
            <a:r>
              <a:rPr lang="en-CA" sz="2200" i="1" dirty="0"/>
              <a:t>y</a:t>
            </a:r>
            <a:r>
              <a:rPr lang="en-CA" sz="2200" dirty="0"/>
              <a:t>” number of ways to do the second task, then there are “</a:t>
            </a:r>
            <a:r>
              <a:rPr lang="en-CA" sz="2200" i="1" dirty="0"/>
              <a:t>x</a:t>
            </a:r>
            <a:r>
              <a:rPr lang="en-CA" sz="2200" dirty="0"/>
              <a:t>” </a:t>
            </a:r>
            <a:r>
              <a:rPr lang="en-CA" sz="2200" i="1" dirty="0"/>
              <a:t>times</a:t>
            </a:r>
            <a:r>
              <a:rPr lang="en-CA" sz="2200" dirty="0"/>
              <a:t> “</a:t>
            </a:r>
            <a:r>
              <a:rPr lang="en-CA" sz="2200" i="1" dirty="0"/>
              <a:t>y</a:t>
            </a:r>
            <a:r>
              <a:rPr lang="en-CA" sz="2200" dirty="0"/>
              <a:t>” ways to do both tasks.</a:t>
            </a:r>
          </a:p>
          <a:p>
            <a:r>
              <a:rPr lang="en-CA" sz="2200" dirty="0"/>
              <a:t>If there are several different tasks:</a:t>
            </a:r>
          </a:p>
          <a:p>
            <a:endParaRPr lang="en-CA" sz="2200" dirty="0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654050" y="3567113"/>
          <a:ext cx="1100138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4" imgW="482391" imgH="279279" progId="Equation.DSMT4">
                  <p:embed/>
                </p:oleObj>
              </mc:Choice>
              <mc:Fallback>
                <p:oleObj name="Equation" r:id="rId4" imgW="482391" imgH="279279" progId="Equation.DSMT4">
                  <p:embed/>
                  <p:pic>
                    <p:nvPicPr>
                      <p:cNvPr id="205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050" y="3567113"/>
                        <a:ext cx="1100138" cy="636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990725" y="3568700"/>
          <a:ext cx="1216025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6" imgW="533169" imgH="279279" progId="Equation.DSMT4">
                  <p:embed/>
                </p:oleObj>
              </mc:Choice>
              <mc:Fallback>
                <p:oleObj name="Equation" r:id="rId6" imgW="533169" imgH="279279" progId="Equation.DSMT4">
                  <p:embed/>
                  <p:pic>
                    <p:nvPicPr>
                      <p:cNvPr id="205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0725" y="3568700"/>
                        <a:ext cx="1216025" cy="636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6"/>
          <p:cNvGraphicFramePr>
            <a:graphicFrameLocks noChangeAspect="1"/>
          </p:cNvGraphicFramePr>
          <p:nvPr/>
        </p:nvGraphicFramePr>
        <p:xfrm>
          <a:off x="3370263" y="3570288"/>
          <a:ext cx="1185862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8" imgW="520474" imgH="279279" progId="Equation.DSMT4">
                  <p:embed/>
                </p:oleObj>
              </mc:Choice>
              <mc:Fallback>
                <p:oleObj name="Equation" r:id="rId8" imgW="520474" imgH="279279" progId="Equation.DSMT4">
                  <p:embed/>
                  <p:pic>
                    <p:nvPicPr>
                      <p:cNvPr id="205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0263" y="3570288"/>
                        <a:ext cx="1185862" cy="636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4764088" y="3571875"/>
          <a:ext cx="1157287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10" imgW="508000" imgH="279400" progId="Equation.DSMT4">
                  <p:embed/>
                </p:oleObj>
              </mc:Choice>
              <mc:Fallback>
                <p:oleObj name="Equation" r:id="rId10" imgW="508000" imgH="279400" progId="Equation.DSMT4">
                  <p:embed/>
                  <p:pic>
                    <p:nvPicPr>
                      <p:cNvPr id="205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4088" y="3571875"/>
                        <a:ext cx="1157287" cy="636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7277100" y="3573463"/>
          <a:ext cx="1127125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12" imgW="495085" imgH="279279" progId="Equation.DSMT4">
                  <p:embed/>
                </p:oleObj>
              </mc:Choice>
              <mc:Fallback>
                <p:oleObj name="Equation" r:id="rId12" imgW="495085" imgH="279279" progId="Equation.DSMT4">
                  <p:embed/>
                  <p:pic>
                    <p:nvPicPr>
                      <p:cNvPr id="205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7100" y="3573463"/>
                        <a:ext cx="1127125" cy="636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6119813" y="3529013"/>
          <a:ext cx="925512" cy="693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14" imgW="406048" imgH="304536" progId="Equation.DSMT4">
                  <p:embed/>
                </p:oleObj>
              </mc:Choice>
              <mc:Fallback>
                <p:oleObj name="Equation" r:id="rId14" imgW="406048" imgH="304536" progId="Equation.DSMT4">
                  <p:embed/>
                  <p:pic>
                    <p:nvPicPr>
                      <p:cNvPr id="205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9813" y="3529013"/>
                        <a:ext cx="925512" cy="693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963613" y="3179763"/>
          <a:ext cx="346075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16" imgW="152268" imgH="164957" progId="Equation.DSMT4">
                  <p:embed/>
                </p:oleObj>
              </mc:Choice>
              <mc:Fallback>
                <p:oleObj name="Equation" r:id="rId16" imgW="152268" imgH="164957" progId="Equation.DSMT4">
                  <p:embed/>
                  <p:pic>
                    <p:nvPicPr>
                      <p:cNvPr id="205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3613" y="3179763"/>
                        <a:ext cx="346075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2311400" y="3189288"/>
          <a:ext cx="346075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18" imgW="152268" imgH="164957" progId="Equation.DSMT4">
                  <p:embed/>
                </p:oleObj>
              </mc:Choice>
              <mc:Fallback>
                <p:oleObj name="Equation" r:id="rId18" imgW="152268" imgH="164957" progId="Equation.DSMT4">
                  <p:embed/>
                  <p:pic>
                    <p:nvPicPr>
                      <p:cNvPr id="205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1400" y="3189288"/>
                        <a:ext cx="346075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3660775" y="3184525"/>
          <a:ext cx="346075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20" imgW="152202" imgH="177569" progId="Equation.DSMT4">
                  <p:embed/>
                </p:oleObj>
              </mc:Choice>
              <mc:Fallback>
                <p:oleObj name="Equation" r:id="rId20" imgW="152202" imgH="177569" progId="Equation.DSMT4">
                  <p:embed/>
                  <p:pic>
                    <p:nvPicPr>
                      <p:cNvPr id="205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0775" y="3184525"/>
                        <a:ext cx="346075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5078413" y="3194050"/>
          <a:ext cx="374650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22" imgW="164885" imgH="164885" progId="Equation.DSMT4">
                  <p:embed/>
                </p:oleObj>
              </mc:Choice>
              <mc:Fallback>
                <p:oleObj name="Equation" r:id="rId22" imgW="164885" imgH="164885" progId="Equation.DSMT4">
                  <p:embed/>
                  <p:pic>
                    <p:nvPicPr>
                      <p:cNvPr id="205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8413" y="3194050"/>
                        <a:ext cx="374650" cy="376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0" name="Object 12"/>
          <p:cNvGraphicFramePr>
            <a:graphicFrameLocks noChangeAspect="1"/>
          </p:cNvGraphicFramePr>
          <p:nvPr/>
        </p:nvGraphicFramePr>
        <p:xfrm>
          <a:off x="7600950" y="3203575"/>
          <a:ext cx="346075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24" imgW="152268" imgH="164957" progId="Equation.DSMT4">
                  <p:embed/>
                </p:oleObj>
              </mc:Choice>
              <mc:Fallback>
                <p:oleObj name="Equation" r:id="rId24" imgW="152268" imgH="164957" progId="Equation.DSMT4">
                  <p:embed/>
                  <p:pic>
                    <p:nvPicPr>
                      <p:cNvPr id="206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0950" y="3203575"/>
                        <a:ext cx="346075" cy="376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4" name="TextBox 14"/>
          <p:cNvSpPr txBox="1">
            <a:spLocks noChangeArrowheads="1"/>
          </p:cNvSpPr>
          <p:nvPr/>
        </p:nvSpPr>
        <p:spPr bwMode="auto">
          <a:xfrm>
            <a:off x="423863" y="4530725"/>
            <a:ext cx="4556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latin typeface="Century" pitchFamily="18" charset="0"/>
              </a:rPr>
              <a:t>“A” – Number of ways to do the first task</a:t>
            </a:r>
          </a:p>
        </p:txBody>
      </p:sp>
      <p:sp>
        <p:nvSpPr>
          <p:cNvPr id="2065" name="TextBox 15"/>
          <p:cNvSpPr txBox="1">
            <a:spLocks noChangeArrowheads="1"/>
          </p:cNvSpPr>
          <p:nvPr/>
        </p:nvSpPr>
        <p:spPr bwMode="auto">
          <a:xfrm>
            <a:off x="439738" y="4902200"/>
            <a:ext cx="48228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latin typeface="Century" pitchFamily="18" charset="0"/>
              </a:rPr>
              <a:t>“B” – Number of ways to do the second task</a:t>
            </a:r>
          </a:p>
        </p:txBody>
      </p:sp>
      <p:sp>
        <p:nvSpPr>
          <p:cNvPr id="2066" name="TextBox 16"/>
          <p:cNvSpPr txBox="1">
            <a:spLocks noChangeArrowheads="1"/>
          </p:cNvSpPr>
          <p:nvPr/>
        </p:nvSpPr>
        <p:spPr bwMode="auto">
          <a:xfrm>
            <a:off x="455613" y="5286375"/>
            <a:ext cx="59769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latin typeface="Century" pitchFamily="18" charset="0"/>
              </a:rPr>
              <a:t>“C” – Number of ways to do the third task.... and so on</a:t>
            </a:r>
          </a:p>
        </p:txBody>
      </p:sp>
      <p:sp>
        <p:nvSpPr>
          <p:cNvPr id="2067" name="TextBox 17"/>
          <p:cNvSpPr txBox="1">
            <a:spLocks noChangeArrowheads="1"/>
          </p:cNvSpPr>
          <p:nvPr/>
        </p:nvSpPr>
        <p:spPr bwMode="auto">
          <a:xfrm>
            <a:off x="293688" y="5711825"/>
            <a:ext cx="76057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latin typeface="Century" pitchFamily="18" charset="0"/>
              </a:rPr>
              <a:t>The total number of different ways to do all the task together will be: </a:t>
            </a:r>
          </a:p>
        </p:txBody>
      </p:sp>
      <p:graphicFrame>
        <p:nvGraphicFramePr>
          <p:cNvPr id="2061" name="Object 13"/>
          <p:cNvGraphicFramePr>
            <a:graphicFrameLocks noChangeAspect="1"/>
          </p:cNvGraphicFramePr>
          <p:nvPr/>
        </p:nvGraphicFramePr>
        <p:xfrm>
          <a:off x="933450" y="6157913"/>
          <a:ext cx="3086100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26" imgW="1358310" imgH="177723" progId="Equation.DSMT4">
                  <p:embed/>
                </p:oleObj>
              </mc:Choice>
              <mc:Fallback>
                <p:oleObj name="Equation" r:id="rId26" imgW="1358310" imgH="177723" progId="Equation.DSMT4">
                  <p:embed/>
                  <p:pic>
                    <p:nvPicPr>
                      <p:cNvPr id="206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3450" y="6157913"/>
                        <a:ext cx="3086100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8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hlinkClick r:id="rId28"/>
              </a:rPr>
              <a:t>www.BCMath.ca</a:t>
            </a:r>
            <a:r>
              <a:rPr lang="en-US" sz="1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4" grpId="0"/>
      <p:bldP spid="2065" grpId="0"/>
      <p:bldP spid="2066" grpId="0"/>
      <p:bldP spid="206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750" y="179388"/>
            <a:ext cx="8624888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2300" dirty="0"/>
              <a:t>Ex: how many different 3 course meals can you order at the salmon house if there are 3 different appetizers, 4 main course, and 3 different desserts.  </a:t>
            </a:r>
          </a:p>
        </p:txBody>
      </p:sp>
      <p:pic>
        <p:nvPicPr>
          <p:cNvPr id="4" name="Picture 3" descr="salmon house menu.jpg"/>
          <p:cNvPicPr>
            <a:picLocks noChangeAspect="1"/>
          </p:cNvPicPr>
          <p:nvPr/>
        </p:nvPicPr>
        <p:blipFill>
          <a:blip r:embed="rId4" cstate="print"/>
          <a:srcRect l="7874" t="2391" r="3937" b="17532"/>
          <a:stretch>
            <a:fillRect/>
          </a:stretch>
        </p:blipFill>
        <p:spPr bwMode="auto">
          <a:xfrm>
            <a:off x="155575" y="1360488"/>
            <a:ext cx="3413125" cy="510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almon dish.jpg"/>
          <p:cNvPicPr>
            <a:picLocks noChangeAspect="1"/>
          </p:cNvPicPr>
          <p:nvPr/>
        </p:nvPicPr>
        <p:blipFill>
          <a:blip r:embed="rId5" cstate="print"/>
          <a:srcRect b="4535"/>
          <a:stretch>
            <a:fillRect/>
          </a:stretch>
        </p:blipFill>
        <p:spPr bwMode="auto">
          <a:xfrm>
            <a:off x="3597275" y="1563688"/>
            <a:ext cx="2962275" cy="2119312"/>
          </a:xfrm>
          <a:prstGeom prst="rect">
            <a:avLst/>
          </a:prstGeom>
          <a:noFill/>
          <a:ln w="2222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6" name="Picture 5" descr="steak dish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65525" y="4210050"/>
            <a:ext cx="2393950" cy="2393950"/>
          </a:xfrm>
          <a:prstGeom prst="rect">
            <a:avLst/>
          </a:prstGeom>
          <a:noFill/>
          <a:ln w="203200" cap="sq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7" name="Picture 6" descr="chocolate truffle dessert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34150" y="4178300"/>
            <a:ext cx="2117725" cy="2455863"/>
          </a:xfrm>
          <a:prstGeom prst="rect">
            <a:avLst/>
          </a:prstGeom>
          <a:noFill/>
          <a:ln w="190500" cap="sq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487738" y="1662113"/>
            <a:ext cx="5380037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There are three different categories: Appetizers, Mains, and Desserts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470275" y="2611438"/>
            <a:ext cx="5380038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Use the Fundamental Counting Principles to count how many different</a:t>
            </a:r>
          </a:p>
          <a:p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meals are possible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430588" y="3775075"/>
            <a:ext cx="5380037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Multiply the number of choices in each</a:t>
            </a:r>
            <a:br>
              <a:rPr lang="en-CA" sz="2200">
                <a:solidFill>
                  <a:srgbClr val="FF0000"/>
                </a:solidFill>
                <a:latin typeface="Century" pitchFamily="18" charset="0"/>
              </a:rPr>
            </a:br>
            <a:r>
              <a:rPr lang="en-CA" sz="2200">
                <a:solidFill>
                  <a:srgbClr val="FF0000"/>
                </a:solidFill>
                <a:latin typeface="Century" pitchFamily="18" charset="0"/>
              </a:rPr>
              <a:t>category</a:t>
            </a:r>
          </a:p>
        </p:txBody>
      </p:sp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3697288" y="4684713"/>
          <a:ext cx="1560512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8" imgW="609336" imgH="177723" progId="Equation.DSMT4">
                  <p:embed/>
                </p:oleObj>
              </mc:Choice>
              <mc:Fallback>
                <p:oleObj name="Equation" r:id="rId8" imgW="609336" imgH="177723" progId="Equation.DSMT4">
                  <p:embed/>
                  <p:pic>
                    <p:nvPicPr>
                      <p:cNvPr id="1434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7288" y="4684713"/>
                        <a:ext cx="1560512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1" name="Object 5"/>
          <p:cNvGraphicFramePr>
            <a:graphicFrameLocks noChangeAspect="1"/>
          </p:cNvGraphicFramePr>
          <p:nvPr/>
        </p:nvGraphicFramePr>
        <p:xfrm>
          <a:off x="5313363" y="4732338"/>
          <a:ext cx="2682875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10" imgW="1167893" imgH="203112" progId="Equation.DSMT4">
                  <p:embed/>
                </p:oleObj>
              </mc:Choice>
              <mc:Fallback>
                <p:oleObj name="Equation" r:id="rId10" imgW="1167893" imgH="203112" progId="Equation.DSMT4">
                  <p:embed/>
                  <p:pic>
                    <p:nvPicPr>
                      <p:cNvPr id="1434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3363" y="4732338"/>
                        <a:ext cx="2682875" cy="465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hlinkClick r:id="rId12"/>
              </a:rPr>
              <a:t>www.BCMath.ca</a:t>
            </a:r>
            <a:r>
              <a:rPr lang="en-US" sz="1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425" y="274638"/>
            <a:ext cx="8428038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CA" sz="2400" dirty="0"/>
              <a:t>Practice: How many combinations can you make if there are 10 different icings, 16 different </a:t>
            </a:r>
            <a:br>
              <a:rPr lang="en-CA" sz="2400" dirty="0"/>
            </a:br>
            <a:r>
              <a:rPr lang="en-CA" sz="2400" dirty="0"/>
              <a:t>ice-creams, and 10 different cones.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21588" cy="992188"/>
          </a:xfrm>
        </p:spPr>
        <p:txBody>
          <a:bodyPr/>
          <a:lstStyle/>
          <a:p>
            <a:r>
              <a:rPr lang="en-CA"/>
              <a:t>FCP: Multiply the number of choices for each category</a:t>
            </a:r>
          </a:p>
        </p:txBody>
      </p:sp>
      <p:sp>
        <p:nvSpPr>
          <p:cNvPr id="6" name="Action Button: Forward or Next 5">
            <a:hlinkClick r:id="rId4" highlightClick="1"/>
          </p:cNvPr>
          <p:cNvSpPr/>
          <p:nvPr/>
        </p:nvSpPr>
        <p:spPr>
          <a:xfrm>
            <a:off x="7642225" y="1992313"/>
            <a:ext cx="914400" cy="51911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885825" y="2828925"/>
          <a:ext cx="715963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5" imgW="279158" imgH="177646" progId="Equation.DSMT4">
                  <p:embed/>
                </p:oleObj>
              </mc:Choice>
              <mc:Fallback>
                <p:oleObj name="Equation" r:id="rId5" imgW="279158" imgH="177646" progId="Equation.DSMT4">
                  <p:embed/>
                  <p:pic>
                    <p:nvPicPr>
                      <p:cNvPr id="266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5825" y="2828925"/>
                        <a:ext cx="715963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3330575" y="2835275"/>
          <a:ext cx="4083050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7" imgW="1777229" imgH="203112" progId="Equation.DSMT4">
                  <p:embed/>
                </p:oleObj>
              </mc:Choice>
              <mc:Fallback>
                <p:oleObj name="Equation" r:id="rId7" imgW="1777229" imgH="203112" progId="Equation.DSMT4">
                  <p:embed/>
                  <p:pic>
                    <p:nvPicPr>
                      <p:cNvPr id="266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0575" y="2835275"/>
                        <a:ext cx="4083050" cy="465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7"/>
          <p:cNvGraphicFramePr>
            <a:graphicFrameLocks noChangeAspect="1"/>
          </p:cNvGraphicFramePr>
          <p:nvPr/>
        </p:nvGraphicFramePr>
        <p:xfrm>
          <a:off x="1652588" y="2844800"/>
          <a:ext cx="715962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9" imgW="279158" imgH="177646" progId="Equation.DSMT4">
                  <p:embed/>
                </p:oleObj>
              </mc:Choice>
              <mc:Fallback>
                <p:oleObj name="Equation" r:id="rId9" imgW="279158" imgH="177646" progId="Equation.DSMT4">
                  <p:embed/>
                  <p:pic>
                    <p:nvPicPr>
                      <p:cNvPr id="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2588" y="2844800"/>
                        <a:ext cx="715962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5"/>
          <p:cNvGraphicFramePr>
            <a:graphicFrameLocks noChangeAspect="1"/>
          </p:cNvGraphicFramePr>
          <p:nvPr/>
        </p:nvGraphicFramePr>
        <p:xfrm>
          <a:off x="2441575" y="2846388"/>
          <a:ext cx="78105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11" imgW="304404" imgH="177569" progId="Equation.DSMT4">
                  <p:embed/>
                </p:oleObj>
              </mc:Choice>
              <mc:Fallback>
                <p:oleObj name="Equation" r:id="rId11" imgW="304404" imgH="177569" progId="Equation.DSMT4">
                  <p:embed/>
                  <p:pic>
                    <p:nvPicPr>
                      <p:cNvPr id="1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1575" y="2846388"/>
                        <a:ext cx="781050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5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hlinkClick r:id="rId13"/>
              </a:rPr>
              <a:t>www.BCMath.ca</a:t>
            </a:r>
            <a:r>
              <a:rPr lang="en-US" sz="1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536575"/>
            <a:ext cx="8964488" cy="444153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CA" sz="2500" dirty="0"/>
              <a:t>II) Finding the  Number of Factors from Prime Factorization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04913"/>
            <a:ext cx="8150225" cy="869950"/>
          </a:xfrm>
        </p:spPr>
        <p:txBody>
          <a:bodyPr/>
          <a:lstStyle/>
          <a:p>
            <a:pPr eaLnBrk="1" hangingPunct="1"/>
            <a:r>
              <a:rPr lang="en-CA"/>
              <a:t>Note: All factors can be generated using different combination/products of its prime factors</a:t>
            </a:r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765175" y="2157413"/>
          <a:ext cx="385127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4" imgW="2082800" imgH="215900" progId="Equation.DSMT4">
                  <p:embed/>
                </p:oleObj>
              </mc:Choice>
              <mc:Fallback>
                <p:oleObj name="Equation" r:id="rId4" imgW="2082800" imgH="215900" progId="Equation.DSMT4">
                  <p:embed/>
                  <p:pic>
                    <p:nvPicPr>
                      <p:cNvPr id="2560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175" y="2157413"/>
                        <a:ext cx="3851275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758825" y="2779713"/>
          <a:ext cx="159702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6" imgW="863225" imgH="215806" progId="Equation.DSMT4">
                  <p:embed/>
                </p:oleObj>
              </mc:Choice>
              <mc:Fallback>
                <p:oleObj name="Equation" r:id="rId6" imgW="863225" imgH="215806" progId="Equation.DSMT4">
                  <p:embed/>
                  <p:pic>
                    <p:nvPicPr>
                      <p:cNvPr id="2560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825" y="2779713"/>
                        <a:ext cx="1597025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2360613" y="2873375"/>
          <a:ext cx="1409700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8" imgW="761669" imgH="177723" progId="Equation.DSMT4">
                  <p:embed/>
                </p:oleObj>
              </mc:Choice>
              <mc:Fallback>
                <p:oleObj name="Equation" r:id="rId8" imgW="761669" imgH="177723" progId="Equation.DSMT4">
                  <p:embed/>
                  <p:pic>
                    <p:nvPicPr>
                      <p:cNvPr id="2560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0613" y="2873375"/>
                        <a:ext cx="1409700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al 6"/>
          <p:cNvSpPr/>
          <p:nvPr/>
        </p:nvSpPr>
        <p:spPr>
          <a:xfrm>
            <a:off x="1843088" y="2133600"/>
            <a:ext cx="319087" cy="4349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8" name="Oval 7"/>
          <p:cNvSpPr/>
          <p:nvPr/>
        </p:nvSpPr>
        <p:spPr>
          <a:xfrm>
            <a:off x="2212975" y="2141538"/>
            <a:ext cx="319088" cy="4349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9" name="Oval 8"/>
          <p:cNvSpPr/>
          <p:nvPr/>
        </p:nvSpPr>
        <p:spPr>
          <a:xfrm>
            <a:off x="2562225" y="2141538"/>
            <a:ext cx="319088" cy="4349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0" name="Oval 9"/>
          <p:cNvSpPr/>
          <p:nvPr/>
        </p:nvSpPr>
        <p:spPr>
          <a:xfrm>
            <a:off x="2932113" y="2147888"/>
            <a:ext cx="319087" cy="4349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1" name="Oval 10"/>
          <p:cNvSpPr/>
          <p:nvPr/>
        </p:nvSpPr>
        <p:spPr>
          <a:xfrm>
            <a:off x="3279775" y="2147888"/>
            <a:ext cx="319088" cy="4349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2" name="Oval 11"/>
          <p:cNvSpPr/>
          <p:nvPr/>
        </p:nvSpPr>
        <p:spPr>
          <a:xfrm>
            <a:off x="3649663" y="2155825"/>
            <a:ext cx="355600" cy="4349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3" name="Oval 12"/>
          <p:cNvSpPr/>
          <p:nvPr/>
        </p:nvSpPr>
        <p:spPr>
          <a:xfrm>
            <a:off x="4092575" y="2133600"/>
            <a:ext cx="450850" cy="4651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2322513" y="2846388"/>
          <a:ext cx="307975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10" imgW="126780" imgH="164814" progId="Equation.DSMT4">
                  <p:embed/>
                </p:oleObj>
              </mc:Choice>
              <mc:Fallback>
                <p:oleObj name="Equation" r:id="rId10" imgW="126780" imgH="164814" progId="Equation.DSMT4">
                  <p:embed/>
                  <p:pic>
                    <p:nvPicPr>
                      <p:cNvPr id="2560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2513" y="2846388"/>
                        <a:ext cx="307975" cy="436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6" name="Object 6"/>
          <p:cNvGraphicFramePr>
            <a:graphicFrameLocks noChangeAspect="1"/>
          </p:cNvGraphicFramePr>
          <p:nvPr/>
        </p:nvGraphicFramePr>
        <p:xfrm>
          <a:off x="2727325" y="2843213"/>
          <a:ext cx="30638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12" imgW="126780" imgH="164814" progId="Equation.DSMT4">
                  <p:embed/>
                </p:oleObj>
              </mc:Choice>
              <mc:Fallback>
                <p:oleObj name="Equation" r:id="rId12" imgW="126780" imgH="164814" progId="Equation.DSMT4">
                  <p:embed/>
                  <p:pic>
                    <p:nvPicPr>
                      <p:cNvPr id="2560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7325" y="2843213"/>
                        <a:ext cx="306388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7" name="Object 7"/>
          <p:cNvGraphicFramePr>
            <a:graphicFrameLocks noChangeAspect="1"/>
          </p:cNvGraphicFramePr>
          <p:nvPr/>
        </p:nvGraphicFramePr>
        <p:xfrm>
          <a:off x="3119438" y="2840038"/>
          <a:ext cx="306387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13" imgW="126780" imgH="164814" progId="Equation.DSMT4">
                  <p:embed/>
                </p:oleObj>
              </mc:Choice>
              <mc:Fallback>
                <p:oleObj name="Equation" r:id="rId13" imgW="126780" imgH="164814" progId="Equation.DSMT4">
                  <p:embed/>
                  <p:pic>
                    <p:nvPicPr>
                      <p:cNvPr id="2560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9438" y="2840038"/>
                        <a:ext cx="306387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8" name="Object 8"/>
          <p:cNvGraphicFramePr>
            <a:graphicFrameLocks noChangeAspect="1"/>
          </p:cNvGraphicFramePr>
          <p:nvPr/>
        </p:nvGraphicFramePr>
        <p:xfrm>
          <a:off x="3522663" y="2836863"/>
          <a:ext cx="276225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14" imgW="114102" imgH="177492" progId="Equation.DSMT4">
                  <p:embed/>
                </p:oleObj>
              </mc:Choice>
              <mc:Fallback>
                <p:oleObj name="Equation" r:id="rId14" imgW="114102" imgH="177492" progId="Equation.DSMT4">
                  <p:embed/>
                  <p:pic>
                    <p:nvPicPr>
                      <p:cNvPr id="2560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2663" y="2836863"/>
                        <a:ext cx="276225" cy="468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Content Placeholder 2"/>
          <p:cNvSpPr txBox="1">
            <a:spLocks/>
          </p:cNvSpPr>
          <p:nvPr/>
        </p:nvSpPr>
        <p:spPr bwMode="auto">
          <a:xfrm>
            <a:off x="311150" y="3305175"/>
            <a:ext cx="8150225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r>
              <a:rPr lang="en-CA" sz="2400" dirty="0">
                <a:latin typeface="+mn-lt"/>
              </a:rPr>
              <a:t>To find the total number of factors, just think of all the different combinations you can create</a:t>
            </a:r>
          </a:p>
        </p:txBody>
      </p:sp>
      <p:graphicFrame>
        <p:nvGraphicFramePr>
          <p:cNvPr id="25609" name="Object 9"/>
          <p:cNvGraphicFramePr>
            <a:graphicFrameLocks noChangeAspect="1"/>
          </p:cNvGraphicFramePr>
          <p:nvPr/>
        </p:nvGraphicFramePr>
        <p:xfrm>
          <a:off x="1241425" y="4281488"/>
          <a:ext cx="412750" cy="224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16" imgW="203200" imgH="1016000" progId="Equation.DSMT4">
                  <p:embed/>
                </p:oleObj>
              </mc:Choice>
              <mc:Fallback>
                <p:oleObj name="Equation" r:id="rId16" imgW="203200" imgH="1016000" progId="Equation.DSMT4">
                  <p:embed/>
                  <p:pic>
                    <p:nvPicPr>
                      <p:cNvPr id="2560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1425" y="4281488"/>
                        <a:ext cx="412750" cy="2246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0" name="Object 10"/>
          <p:cNvGraphicFramePr>
            <a:graphicFrameLocks noChangeAspect="1"/>
          </p:cNvGraphicFramePr>
          <p:nvPr/>
        </p:nvGraphicFramePr>
        <p:xfrm>
          <a:off x="2325688" y="4316413"/>
          <a:ext cx="360362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18" imgW="177646" imgH="482181" progId="Equation.DSMT4">
                  <p:embed/>
                </p:oleObj>
              </mc:Choice>
              <mc:Fallback>
                <p:oleObj name="Equation" r:id="rId18" imgW="177646" imgH="482181" progId="Equation.DSMT4">
                  <p:embed/>
                  <p:pic>
                    <p:nvPicPr>
                      <p:cNvPr id="2561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5688" y="4316413"/>
                        <a:ext cx="360362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Straight Arrow Connector 22"/>
          <p:cNvCxnSpPr/>
          <p:nvPr/>
        </p:nvCxnSpPr>
        <p:spPr>
          <a:xfrm>
            <a:off x="1597025" y="4529138"/>
            <a:ext cx="739775" cy="1587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1597025" y="4600575"/>
            <a:ext cx="754063" cy="566738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1597025" y="4659313"/>
            <a:ext cx="725488" cy="377825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1582738" y="5167313"/>
            <a:ext cx="754062" cy="42862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1625600" y="5232400"/>
            <a:ext cx="719138" cy="485775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 flipH="1" flipV="1">
            <a:off x="1394619" y="4804569"/>
            <a:ext cx="1144587" cy="727075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5400000" flipH="1" flipV="1">
            <a:off x="1376363" y="5343525"/>
            <a:ext cx="1144588" cy="795337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5400000" flipH="1" flipV="1">
            <a:off x="1100931" y="5053807"/>
            <a:ext cx="1711325" cy="779462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41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20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7190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20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0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612"/>
          </a:xfrm>
        </p:spPr>
        <p:txBody>
          <a:bodyPr/>
          <a:lstStyle/>
          <a:p>
            <a:pPr eaLnBrk="1" hangingPunct="1">
              <a:defRPr/>
            </a:pPr>
            <a:r>
              <a:rPr lang="en-CA" dirty="0"/>
              <a:t>III) Number of factors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57250"/>
            <a:ext cx="8186738" cy="185737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CA"/>
              <a:t>To find the number of factors, take the exponent of each prime factor, add one to it, and multiply them</a:t>
            </a:r>
            <a:br>
              <a:rPr lang="en-CA"/>
            </a:br>
            <a:endParaRPr lang="en-CA"/>
          </a:p>
          <a:p>
            <a:pPr eaLnBrk="1" hangingPunct="1">
              <a:buFont typeface="Wingdings" pitchFamily="2" charset="2"/>
              <a:buNone/>
            </a:pPr>
            <a:r>
              <a:rPr lang="en-CA"/>
              <a:t>ie: Indicate the number of factors for the following numbers: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627063" y="3052763"/>
          <a:ext cx="2278062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4" imgW="748975" imgH="215806" progId="Equation.DSMT4">
                  <p:embed/>
                </p:oleObj>
              </mc:Choice>
              <mc:Fallback>
                <p:oleObj name="Equation" r:id="rId4" imgW="748975" imgH="215806" progId="Equation.DSMT4">
                  <p:embed/>
                  <p:pic>
                    <p:nvPicPr>
                      <p:cNvPr id="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063" y="3052763"/>
                        <a:ext cx="2278062" cy="657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val 5"/>
          <p:cNvSpPr/>
          <p:nvPr/>
        </p:nvSpPr>
        <p:spPr>
          <a:xfrm>
            <a:off x="1785938" y="3122613"/>
            <a:ext cx="285750" cy="2857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7" name="Oval 6"/>
          <p:cNvSpPr/>
          <p:nvPr/>
        </p:nvSpPr>
        <p:spPr>
          <a:xfrm>
            <a:off x="2616200" y="3114675"/>
            <a:ext cx="285750" cy="2857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209550" y="4073525"/>
          <a:ext cx="1943100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6" imgW="952087" imgH="215806" progId="Equation.DSMT4">
                  <p:embed/>
                </p:oleObj>
              </mc:Choice>
              <mc:Fallback>
                <p:oleObj name="Equation" r:id="rId6" imgW="952087" imgH="215806" progId="Equation.DSMT4">
                  <p:embed/>
                  <p:pic>
                    <p:nvPicPr>
                      <p:cNvPr id="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550" y="4073525"/>
                        <a:ext cx="1943100" cy="439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2165350" y="4137025"/>
          <a:ext cx="466725" cy="33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8" imgW="228501" imgH="165028" progId="Equation.DSMT4">
                  <p:embed/>
                </p:oleObj>
              </mc:Choice>
              <mc:Fallback>
                <p:oleObj name="Equation" r:id="rId8" imgW="228501" imgH="165028" progId="Equation.DSMT4">
                  <p:embed/>
                  <p:pic>
                    <p:nvPicPr>
                      <p:cNvPr id="2458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5350" y="4137025"/>
                        <a:ext cx="466725" cy="338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2614613" y="4132263"/>
          <a:ext cx="26035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10" imgW="126780" imgH="164814" progId="Equation.DSMT4">
                  <p:embed/>
                </p:oleObj>
              </mc:Choice>
              <mc:Fallback>
                <p:oleObj name="Equation" r:id="rId10" imgW="126780" imgH="164814" progId="Equation.DSMT4">
                  <p:embed/>
                  <p:pic>
                    <p:nvPicPr>
                      <p:cNvPr id="2458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4613" y="4132263"/>
                        <a:ext cx="260350" cy="33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4" name="Object 8"/>
          <p:cNvGraphicFramePr>
            <a:graphicFrameLocks noChangeAspect="1"/>
          </p:cNvGraphicFramePr>
          <p:nvPr/>
        </p:nvGraphicFramePr>
        <p:xfrm>
          <a:off x="1879600" y="4533900"/>
          <a:ext cx="1555750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12" imgW="761669" imgH="215806" progId="Equation.DSMT4">
                  <p:embed/>
                </p:oleObj>
              </mc:Choice>
              <mc:Fallback>
                <p:oleObj name="Equation" r:id="rId12" imgW="761669" imgH="215806" progId="Equation.DSMT4">
                  <p:embed/>
                  <p:pic>
                    <p:nvPicPr>
                      <p:cNvPr id="2458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9600" y="4533900"/>
                        <a:ext cx="1555750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7"/>
          <p:cNvGraphicFramePr>
            <a:graphicFrameLocks noChangeAspect="1"/>
          </p:cNvGraphicFramePr>
          <p:nvPr/>
        </p:nvGraphicFramePr>
        <p:xfrm>
          <a:off x="4822825" y="3103563"/>
          <a:ext cx="3127375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14" imgW="1028254" imgH="215806" progId="Equation.DSMT4">
                  <p:embed/>
                </p:oleObj>
              </mc:Choice>
              <mc:Fallback>
                <p:oleObj name="Equation" r:id="rId14" imgW="1028254" imgH="215806" progId="Equation.DSMT4">
                  <p:embed/>
                  <p:pic>
                    <p:nvPicPr>
                      <p:cNvPr id="14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2825" y="3103563"/>
                        <a:ext cx="3127375" cy="657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Oval 15"/>
          <p:cNvSpPr/>
          <p:nvPr/>
        </p:nvSpPr>
        <p:spPr>
          <a:xfrm>
            <a:off x="5973763" y="3173413"/>
            <a:ext cx="285750" cy="2857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7" name="Oval 16"/>
          <p:cNvSpPr/>
          <p:nvPr/>
        </p:nvSpPr>
        <p:spPr>
          <a:xfrm>
            <a:off x="6837363" y="3181350"/>
            <a:ext cx="285750" cy="2857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8" name="Oval 17"/>
          <p:cNvSpPr/>
          <p:nvPr/>
        </p:nvSpPr>
        <p:spPr>
          <a:xfrm>
            <a:off x="7677150" y="3187700"/>
            <a:ext cx="285750" cy="2857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9" name="Object 8"/>
          <p:cNvGraphicFramePr>
            <a:graphicFrameLocks noChangeAspect="1"/>
          </p:cNvGraphicFramePr>
          <p:nvPr/>
        </p:nvGraphicFramePr>
        <p:xfrm>
          <a:off x="4383088" y="4124325"/>
          <a:ext cx="1943100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16" imgW="952087" imgH="215806" progId="Equation.DSMT4">
                  <p:embed/>
                </p:oleObj>
              </mc:Choice>
              <mc:Fallback>
                <p:oleObj name="Equation" r:id="rId16" imgW="952087" imgH="215806" progId="Equation.DSMT4">
                  <p:embed/>
                  <p:pic>
                    <p:nvPicPr>
                      <p:cNvPr id="1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3088" y="4124325"/>
                        <a:ext cx="1943100" cy="439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9"/>
          <p:cNvGraphicFramePr>
            <a:graphicFrameLocks noChangeAspect="1"/>
          </p:cNvGraphicFramePr>
          <p:nvPr/>
        </p:nvGraphicFramePr>
        <p:xfrm>
          <a:off x="6338888" y="4187825"/>
          <a:ext cx="466725" cy="33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17" imgW="228501" imgH="165028" progId="Equation.DSMT4">
                  <p:embed/>
                </p:oleObj>
              </mc:Choice>
              <mc:Fallback>
                <p:oleObj name="Equation" r:id="rId17" imgW="228501" imgH="165028" progId="Equation.DSMT4">
                  <p:embed/>
                  <p:pic>
                    <p:nvPicPr>
                      <p:cNvPr id="2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8888" y="4187825"/>
                        <a:ext cx="466725" cy="338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6"/>
          <p:cNvGraphicFramePr>
            <a:graphicFrameLocks noChangeAspect="1"/>
          </p:cNvGraphicFramePr>
          <p:nvPr/>
        </p:nvGraphicFramePr>
        <p:xfrm>
          <a:off x="6831013" y="4187825"/>
          <a:ext cx="466725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Equation" r:id="rId18" imgW="228402" imgH="177646" progId="Equation.DSMT4">
                  <p:embed/>
                </p:oleObj>
              </mc:Choice>
              <mc:Fallback>
                <p:oleObj name="Equation" r:id="rId18" imgW="228402" imgH="177646" progId="Equation.DSMT4">
                  <p:embed/>
                  <p:pic>
                    <p:nvPicPr>
                      <p:cNvPr id="21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1013" y="4187825"/>
                        <a:ext cx="466725" cy="36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1"/>
          <p:cNvGraphicFramePr>
            <a:graphicFrameLocks noChangeAspect="1"/>
          </p:cNvGraphicFramePr>
          <p:nvPr/>
        </p:nvGraphicFramePr>
        <p:xfrm>
          <a:off x="7294563" y="4197350"/>
          <a:ext cx="26035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20" imgW="126780" imgH="164814" progId="Equation.DSMT4">
                  <p:embed/>
                </p:oleObj>
              </mc:Choice>
              <mc:Fallback>
                <p:oleObj name="Equation" r:id="rId20" imgW="126780" imgH="164814" progId="Equation.DSMT4">
                  <p:embed/>
                  <p:pic>
                    <p:nvPicPr>
                      <p:cNvPr id="2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4563" y="4197350"/>
                        <a:ext cx="260350" cy="33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12"/>
          <p:cNvGraphicFramePr>
            <a:graphicFrameLocks noChangeAspect="1"/>
          </p:cNvGraphicFramePr>
          <p:nvPr/>
        </p:nvGraphicFramePr>
        <p:xfrm>
          <a:off x="6049963" y="4583113"/>
          <a:ext cx="1738312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Equation" r:id="rId21" imgW="850531" imgH="215806" progId="Equation.DSMT4">
                  <p:embed/>
                </p:oleObj>
              </mc:Choice>
              <mc:Fallback>
                <p:oleObj name="Equation" r:id="rId21" imgW="850531" imgH="215806" progId="Equation.DSMT4">
                  <p:embed/>
                  <p:pic>
                    <p:nvPicPr>
                      <p:cNvPr id="2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9963" y="4583113"/>
                        <a:ext cx="1738312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6"/>
          <p:cNvGraphicFramePr>
            <a:graphicFrameLocks noChangeAspect="1"/>
          </p:cNvGraphicFramePr>
          <p:nvPr/>
        </p:nvGraphicFramePr>
        <p:xfrm>
          <a:off x="184150" y="5278438"/>
          <a:ext cx="385127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Equation" r:id="rId23" imgW="2082800" imgH="215900" progId="Equation.DSMT4">
                  <p:embed/>
                </p:oleObj>
              </mc:Choice>
              <mc:Fallback>
                <p:oleObj name="Equation" r:id="rId23" imgW="2082800" imgH="215900" progId="Equation.DSMT4">
                  <p:embed/>
                  <p:pic>
                    <p:nvPicPr>
                      <p:cNvPr id="2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150" y="5278438"/>
                        <a:ext cx="3851275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7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25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51255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6" grpId="0" animBg="1"/>
      <p:bldP spid="17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en-CA" dirty="0"/>
              <a:t>IV) Sum Of all Factors: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032120"/>
            <a:ext cx="8291264" cy="2180856"/>
          </a:xfrm>
        </p:spPr>
        <p:txBody>
          <a:bodyPr/>
          <a:lstStyle/>
          <a:p>
            <a:r>
              <a:rPr lang="en-CA" dirty="0"/>
              <a:t>To find the sum of all factors, write the number in its prime factorization</a:t>
            </a:r>
          </a:p>
          <a:p>
            <a:r>
              <a:rPr lang="en-CA" dirty="0"/>
              <a:t>Take the power of each prime and find the sum of all its factors</a:t>
            </a:r>
          </a:p>
          <a:p>
            <a:r>
              <a:rPr lang="en-CA" dirty="0"/>
              <a:t>Multiply each sum to get the sum of all factors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511869"/>
              </p:ext>
            </p:extLst>
          </p:nvPr>
        </p:nvGraphicFramePr>
        <p:xfrm>
          <a:off x="611560" y="3284985"/>
          <a:ext cx="1945063" cy="561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4" imgW="748975" imgH="215806" progId="Equation.DSMT4">
                  <p:embed/>
                </p:oleObj>
              </mc:Choice>
              <mc:Fallback>
                <p:oleObj name="Equation" r:id="rId4" imgW="748975" imgH="215806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3284985"/>
                        <a:ext cx="1945063" cy="5611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5789209"/>
              </p:ext>
            </p:extLst>
          </p:nvPr>
        </p:nvGraphicFramePr>
        <p:xfrm>
          <a:off x="255756" y="4183808"/>
          <a:ext cx="1219900" cy="4622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6" imgW="469800" imgH="177480" progId="Equation.DSMT4">
                  <p:embed/>
                </p:oleObj>
              </mc:Choice>
              <mc:Fallback>
                <p:oleObj name="Equation" r:id="rId6" imgW="469800" imgH="17748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756" y="4183808"/>
                        <a:ext cx="1219900" cy="4622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3068969"/>
              </p:ext>
            </p:extLst>
          </p:nvPr>
        </p:nvGraphicFramePr>
        <p:xfrm>
          <a:off x="1475656" y="4005064"/>
          <a:ext cx="3131077" cy="7929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8" imgW="1206360" imgH="304560" progId="Equation.DSMT4">
                  <p:embed/>
                </p:oleObj>
              </mc:Choice>
              <mc:Fallback>
                <p:oleObj name="Equation" r:id="rId8" imgW="1206360" imgH="30456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4005064"/>
                        <a:ext cx="3131077" cy="7929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7192233"/>
              </p:ext>
            </p:extLst>
          </p:nvPr>
        </p:nvGraphicFramePr>
        <p:xfrm>
          <a:off x="4499992" y="4005064"/>
          <a:ext cx="1515387" cy="7929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10" imgW="583920" imgH="304560" progId="Equation.DSMT4">
                  <p:embed/>
                </p:oleObj>
              </mc:Choice>
              <mc:Fallback>
                <p:oleObj name="Equation" r:id="rId10" imgW="583920" imgH="30456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2" y="4005064"/>
                        <a:ext cx="1515387" cy="79293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5726737"/>
              </p:ext>
            </p:extLst>
          </p:nvPr>
        </p:nvGraphicFramePr>
        <p:xfrm>
          <a:off x="1115616" y="4785122"/>
          <a:ext cx="2702757" cy="6601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12" imgW="1041120" imgH="253800" progId="Equation.DSMT4">
                  <p:embed/>
                </p:oleObj>
              </mc:Choice>
              <mc:Fallback>
                <p:oleObj name="Equation" r:id="rId12" imgW="1041120" imgH="25380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4785122"/>
                        <a:ext cx="2702757" cy="66010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2777686"/>
              </p:ext>
            </p:extLst>
          </p:nvPr>
        </p:nvGraphicFramePr>
        <p:xfrm>
          <a:off x="3707904" y="4766146"/>
          <a:ext cx="1152128" cy="6601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14" imgW="444240" imgH="253800" progId="Equation.DSMT4">
                  <p:embed/>
                </p:oleObj>
              </mc:Choice>
              <mc:Fallback>
                <p:oleObj name="Equation" r:id="rId14" imgW="444240" imgH="25380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4766146"/>
                        <a:ext cx="1152128" cy="66010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151652"/>
              </p:ext>
            </p:extLst>
          </p:nvPr>
        </p:nvGraphicFramePr>
        <p:xfrm>
          <a:off x="1115616" y="5445224"/>
          <a:ext cx="890587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16" imgW="342720" imgH="177480" progId="Equation.DSMT4">
                  <p:embed/>
                </p:oleObj>
              </mc:Choice>
              <mc:Fallback>
                <p:oleObj name="Equation" r:id="rId16" imgW="342720" imgH="17748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5445224"/>
                        <a:ext cx="890587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22376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922114"/>
          </a:xfrm>
        </p:spPr>
        <p:txBody>
          <a:bodyPr>
            <a:normAutofit fontScale="90000"/>
          </a:bodyPr>
          <a:lstStyle/>
          <a:p>
            <a:r>
              <a:rPr lang="en-CA" dirty="0"/>
              <a:t>Practice: Find the sum of all the factors for each number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4611723"/>
              </p:ext>
            </p:extLst>
          </p:nvPr>
        </p:nvGraphicFramePr>
        <p:xfrm>
          <a:off x="612775" y="1381125"/>
          <a:ext cx="155416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4" imgW="749160" imgH="177480" progId="Equation.DSMT4">
                  <p:embed/>
                </p:oleObj>
              </mc:Choice>
              <mc:Fallback>
                <p:oleObj name="Equation" r:id="rId4" imgW="749160" imgH="17748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775" y="1381125"/>
                        <a:ext cx="1554163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9165534"/>
              </p:ext>
            </p:extLst>
          </p:nvPr>
        </p:nvGraphicFramePr>
        <p:xfrm>
          <a:off x="5083770" y="1393825"/>
          <a:ext cx="236855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6" imgW="1143000" imgH="215640" progId="Equation.DSMT4">
                  <p:embed/>
                </p:oleObj>
              </mc:Choice>
              <mc:Fallback>
                <p:oleObj name="Equation" r:id="rId6" imgW="1143000" imgH="21564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3770" y="1393825"/>
                        <a:ext cx="2368550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645043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f5dd3b5eab04799935286d652a75b776e2b83c"/>
  <p:tag name="ISPRING_SCORM_PASSING_SCORE" val="100.0000000000"/>
  <p:tag name="GENSWF_OUTPUT_FILE_NAME" val="m9hc27"/>
  <p:tag name="ISPRING_RESOURCE_PATHS_HASH_2" val="b767404494412ca61de786f8884dc560e1c36da6"/>
  <p:tag name="ISPRING_ULTRA_SCORM_COURSE_ID" val="C2436F37-E6CE-4BC8-BB91-8D3457703F7D"/>
  <p:tag name="ISPRING_SCORM_RATE_SLIDES" val="1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A1FU0cqDcM2UQQAAAsQAAAdAAAAdW5pdmVyc2FsL2NvbW1vbl9tZXNzYWdlcy5sbmetV/9u2zYQ/r9A34EQUGADNrcd0KIYEgeyxNhEZMmV6DjZMAiMxNhEKDHTD7fZX32aPtieZEdKbuykg6SkgG1YtO+74913H49HJ58ziba8KIXKj623ozcW4nmiUpGvj60lPf31g4XKiuUpkyrnx1auLHQyfvniSLJ8XbM1h+8vXyB0lPGyhMdyrJ/un5FIj63FJHaC+cL2L2MvmAbxhEytsaOyW5bfIU+t1U+/vf/w+e279z8fvW7t+sBEc9vzDoGQQXr3pgeQT8PAiwENe7GPL6g11p/D7IIl9YiPrXH7ZZj1IsTn1lh/dtotwxD7NI484uKYRLEfUJMLD1PsWuNLVaMN23JUKbQV/BOqNhzqWImCo1KK1PyQKFjIa97lzA3mNvHjEEc0JA4lgW+NI1UUd78YWFZXG1WAuxKlomRXkqfGJzDG/H5b8BJcswoYheBVbQT8U2VM5KNO16G9Iv40pkHgRTH23d2KNcZ5ityCaTcDUUI7wiEAFKzkxRNsY8MyY45sKYchzMh05sGb6hBmYr2R8K6GxrHAUIMFz7usgCM4BHZF0SoIXZ00cIUYumVl+UkV6QE/9gvVBUx8JwAKOnQPnGqMHTDUWIBuFAVPqi6wOY4ie4rjSXABRIa+C4ZYBGfQbmdDLC5xBC2Coy4b3z4nU1sTXrfYjv+7/kqYprO8QyxJwE6nbytUXcKKTil0gem0cpiXCH9cQtWI7X2nixtASKyp11psOYRQpN3sAU1xsKv583FJ/ohPbeJhNwZCucEqpkbstDMG8pCrCjEpld4A+GXpluUJR1c8YTUQ/g7+lorU/E0X20Tydy3+QaxqpeVVq0q+iy9ejZ4XGqEeqOmKFXmPPn8AdaCJjzeb1SXstKp4dlt17WIvE6MfEsVz96W77n831acuz9zRA/9DtxM1wjQh0O0TofpbYDiKtPjC6SH7WxH/FBwtGn0DAST59QCfftAC+Ao9FeMcMn8QwjlUZID9Ck8iQnWO+VUpqs4z2xSqqff3OZLAkCR5xe95csWvFfS/5GzbHN0g4YY4oyc4G0SIvcniQKdbFB8CWjfjA4QkRQb7T3tgLud4l8FGXg8ysVK1TI2cSXFjJBZqU2f88cxyXajMrEpW7nqpUfiT50TRbC5snC4GnL0RtkNnFju272A97uoelj2NgMs6Jo9GsWdPtDmQOmNVsoFz5VrVedoTqJlYXXxqA1ib0oizItn8++VrT4wHkTSrqF39fRAIdKjWJfwN7E9fVbz8qwuE2pNDO/PQx6qd8Hd2PQd+SoAOP2SSZs2hlakMlkbdfoFtbdFsSm1nNgdCRoZ/qi6S7jFlH2Fuh2cgSmYWtcZzVtyAolGl5CAUk2pNwGqY9/tLVl1JkfMhts87E/SGKVnEtuuaGyc0nxTJTXOWpjBXJ+3VU8LVsy+YM7N9ELwHeDwV1UBAc8bs5AUavXm+b/Pt4yPn21Npru1Hr/du8f8BUEsDBBQAAgAIAA1FU0cl32KDvQQAAMsWAAAnAAAAdW5pdmVyc2FsL2ZsYXNoX3B1Ymxpc2hpbmdfc2V0dGluZ3MueG1szVjdbho5FL7nKaxZ9bIhSZNsGgERIYOCyl9hsm20WiEzYxhvPPbU9kDp1T5NH2yfZI9xIBAI8WxFFOWC4DnnOz/2+fwxpcvvCUMTIhUVvOwdHRx6iPBQRJSPy95tUH9/7iGlMY8wE5yUPS48dFkplNJsyKiK+0RrMFUIYLi6SHXZi7VOL4rF6XR6QFUqzVPBMg346iAUSTGVRBGuiSymDM/gQ89SorxKoYBQyS61RJQxgmgEKXBqssOszrCKvaI1G+LwfixFxqOaYEIiOR6Wvd/Oq+ZvYWOhrmlCuClOVWDRLOsLHEXU5INZn/4gKCZ0HEPiR4cnHprSSMdl78PhscEB++ImzhzdVoENTk1AOVw/BEiIxhHW2H61ESUZEQl9JaqiZUYAdG1txVKT73q5YJeiGccJDQN4gkyvyt51MOj5db/nt2v+4LbXtKk6ewSNoOk7+fSbjWt/0O4Efn9wE7SauZ0C/2uQwylvZs7w3Z7f99uB3xtcNTo5PdyTevTxW9VGM6fPF/+q3wjyRmpXW3ldujedtptPrdPqVtt3uVK7uev6vWaj/WkQdDrNoNF99Jqf+5UTXiquD0sJhkpkcm0kFmzRjYUWTyZDEQ1sxbAck0DUKczwCDNFPPR3SsafM8yonpm5BlK7JyStqpSEumdmtuyZOfQe4SwgpAbBVhjhdMkIH0/Wqi/a8CuVbU+0BJSXYj5rivGrZ396tsz++Ox8d/rb0ixhrXEYA/HpBW+triysRoKvUZb5joaCRcuCSDIkURsnZIXP+/eU18HyyEMjOEQMSq1KipmHqIbSw6WzyoZKUz2/Qeqrlgiw4KYiqNXfaEUYYwn1qdX1h64bzg4rf7aFJuov2wi79JypzyN0LfEUbjIX8y7hLmY3sEnMbBSRTklIrHJYoipjLsa9xcC5GLewvCcSBUIwJ/vuYiRQg4+EU+4Jpk55fyFDRTVxMb2iTqE7mWaUOyHOj45TliJjEZqJDDF6T5AWCDqSJfBfTNCqgkAjKZL5KqgcjRSjcKwnlExJdOkS6A5CJBl4mjFmRNsI3zL6Aw3JSEjAJXgCBxjWqbL4B7mAU6zUIyhe5PjO3sON9rX/9Z0pEEcTDJomHziwCklSvQ98DLVzASEYE9DNFQjoTIgzGBWzPxGN5mYuZTrHjvFkvulmI+egsN0U8rGY8CAE/qM8I66AIeZIcDZDOISRVeYITajIFKzYw2Kh1f9K0LoiyuepjoGmIZiM3Ejn8Oj4w8np2e/nHy8Oiv/+8/P9TqcH3dBl2ESzwqG2U6E6ez5Rwy/4PaM63byeaM8XnJ5VoM5+edPcoUadPbcIP2ffp8rU2XFDn77guUOlvuC5Q6tu+NaFTAxRRRsnYftPnQeVtalESkWjkLYLprmue4t6qe9Xe7UbBHt02wz6F27XJIKGhTGQysj8VHe6hW8D2A7fCd503UmG9Pw/nABhA52Y0y1su+NU8CdHmWZkQ3dFMjilAHf+2AoMuPUZTUAyRa9G579Crs+N1D55eW989SrM8Us/tSzt7Ik5CJZhDIdobwfvzTPzPtv7ljpmvy1f7qy9zVm+IVl/ZWqeJJTTBPpoBOjyPWvl9OSwVNz+qFAAtPUX0JXCf1BLAwQUAAIACAANRVNHSEisH7ECAABRCgAAIQAAAHVuaXZlcnNhbC9mbGFzaF9za2luX3NldHRpbmdzLnhtbJVW227bMAx931cE2XvcXdMBaoA0zYAC3VqsRd9lm7GFyJIhyeny99O1lhM79kIUiMhzSIoXpUjuCVt9mM1QxikXz6AUYYU0mqCbkfxmnjZKcbbIOFPA1IJxUWE6X338aT8oscgxFj+AmMrZ4QzaMEv7mULxMb4tjQwRMl7VmB0feMEXKc72heANy0dTK481CErYXiOvfiw328EAlEh1r6Dq5LS9NjKNUguQEkxK37dGRlkUp0BDpCv7mchpQ12+/QntQCRRlrb+ZGSIVuMCukW+XhsZxjPtvduVpZHLBAV/lYZ++WxkEErxEUTX+d1XI4MMXjf1/8xILXhhCtrlXG7iO4dynOv1M1ldGRklmAuZQKNd8OWxd72LQP5rvPfIrKvg9MnU9eRBME1PKayUaAAl4eRssuRvj43S+wGrHaZSA2JVC3rSST/hRgY3XV2L+wNvhOWxL69pIa+cNhVsXMKRu66+xW82t/atiJ2+66IMBRy8MkqxVbbI37quZ8hI2SKfKcnhkdHjGfzU4jihx7fYd/Ny+bUVGNbH3FvDKVhNpAezuTIK7RUBU/EcVtKk80IqMG1DidW5lJKznBDDB1JgRTj7ZXDp0V5GouTE4Eetf7CQIopC37zZHPUrHffLnsfH0f0otHdz55nSb/jNHCuFs7LSP0pyPvM8vSTazTzpZ5hXUsNB3LMdn8ipsNiDeOGcTo3CuIKpWO4WawCNkqgAKOmvMPI++krPmioFsdUdIxBGpqtzuJIUJdV/6pXAG+TB6Bs2YHVUVWp/DBP6Do80fgAAi6wME+sOzlI1VBEKBwh7HynslYfuhqSe0KFhW6sH2Kl43LzmZB6jFWrH0b8S7ZzEfrqGHsKrTquf4SzjI69wKu3FOks/9iaHl8yMXgxyCj9MHdfafl5CrTT/Sv4DUEsDBBQAAgAIAA1FU0dBWHYjkQQAANwVAAAmAAAAdW5pdmVyc2FsL2h0bWxfcHVibGlzaGluZ19zZXR0aW5ncy54bWzNWN1y4jYUvucpNO7s5UKSTdIsA2QIcQZm+Ss43c10OoywBVYjS64kw7JXfZo+WJ+kRygQCITI7Sbt5IJwfL7v/Fjn+MOVy68JQzMiFRW86h0XjzxEeCgiyqdV7za4eX/hIaUxjzATnFQ9Ljx0WStU0mzMqIqHRGtwVQhouCqnuurFWqflUmk+nxepSqW5KlimgV8VQ5GUUkkU4ZrIUsrwAj70IiXKqxUKCFWsqSOijBFEI0iBU5MdZk2dMK9kvcY4vJ9KkfGoIZiQSE7HVe+Hi7r5W/lYpmuaEG5qUzUwGrMu4yiiJh3MhvQbQTGh0xjyPj469dCcRjqueh+OTgwP+Jd2eZbstghseBoCquH6IUBCNI6wxvarjSjJhEhoK1E1LTMCpFu2DU9Nvuq1wZqiBccJDQO4gkyrqt51MBr4N/7A7zb80e2gbVN1RgStoO07YYbt1rU/6vYCfzhqBp12blDgfwlygPJm5kzfH/hDvxv4g9FVq5cT4Z7UI8bv1FvtnJjP/tWwFeSN1K138kL6zV7XDdPodfr17l2u1Jp3fX/QbnU/jYJerx20+o+o5bnfOOGV0vawVGCoRCa3RmK1LPqx0OLJZCiiYVkxLKckEDcUZniCmSIe+i0l058yzKhemLmGnXZPSFpXKQn1wMxs1TNz6D3SWUJIDYJtbISz9Ub4eLpVfcmG36hsf6IV2Hgp5ou2mL559mfn6+xPzi8Op78vzQrWGocxLD692lublpXXRPCtlWW+o7Fg0bqgCZwSBrXUJcXMQ1RDbeH6qjYd0DeUwfkx2OPihOud4sIYS8hYbdof+mi2cFj7pSs0Ub/a0qzpOVefR+ha4jk8mlzc+4S7uDWh7cy0nkinJCRWOTxRnTEX58FqhFycO1jeE4kCIZiTf391yFGLT4RT7gmmTnl/JmNFNXFxvaJOoXuZZpQ7MS6PjlOWImMRWogMMXpPkBYIOpIl8F9M0KYmQBMpkqWVYaWRYjQiaEbJnESXLoHuIESSAdIMJiPaRvg9o9/QmEyEBF6CZ3CAwU6V5S/mIk6xUo+keJXjO/tkbXWv/S/vTIE4mmFQKfnIYU+QJNWvwY+hdi4gBGMCurlBAZ0JcQajYu5PRKOlm0uZzrFjPFvedHMjl6RwuynkYznhQgj7i/KMuBKGmCPB2QLhEEZWmSM0oyJTYLGHxVKrf5SghSLKl6lOQUdDMBm5LZ2j45MPp2fnP158LBdLf/3x5/uDoAcl0GfYRLNSoHFQczojn+jbF3DP6Eg31BM1+QLoWU3pjMub5gF96YzcI+WcsU+1pjNwR3G+gDygO19AHlCfO9gbIROzqKKdk7D/x8uDbtpVIpWS0S37JdBSqb2NAhr69UGjiaDrt+1gWHZ78CFoQRjDmpiYn9NOz9XbABrsO9GbPjoJi4H/sxMh3BKnXegWtttzKviTo/AyQqC/IQKcUoCn+NRKBniOM5qACIrebEH/m3X53JC85qZ9tQ30Jrvg8M8huym+1y4gWIYxHItXO0r//fb8rg37P/XAflu/JNl6K7J+07D96rEA9u03srXC31BLAwQUAAIACAANRVNHkkawmakBAABDBgAAHwAAAHVuaXZlcnNhbC9odG1sX3NraW5fc2V0dGluZ3MuanONlE1PwzAMhu/7FVW4oml8DrhNMCQkDkjshjhknddVS+MqSQtj2n+nzr6aNGHEl8R58jp2FK97STNYypKHZG3ndv3mrq0PyGdUBeeuX0T8BfmZFvkMJnkBIpfAPKTeHz24N0ciJMykFZ2u3klWt/QY0s6cC93Gy4CECvh06HAdAL8Cvu/Q4R8ntV1a25RadZ5WxqDspygNSNOXqApuGXb2bEc7Qw/GGtQJdM5TcESHdsTIo+LNkKzNpViUXK5eMcP+lKfLTGElZ7H4i1UJqnnx5RYY3A8fx46cyLV5MVD4gcd3ZHGyVKA17OLejsmCsOBTEC3dgR1/oI5wNyGPrnOdmz09uiBr0yXPoFOluxGZi8lGq1PNIVmXM/BttsTVJZlDCL4C1ZF6uiZzQCyr8h8PWCrMqCIdtFvzAyqQz3KZ7UIPyIIcXZZkY9U7Jmqv/8ScL4TeF1qEfl8Rax2hf+/5zEHQiau9uK+huNGW5YPxbhXtQs5tjN9IaP2RMG4MTxdF0x+a5kg1B93MQb3IOZKj4GoJaoIo7L5EA3aClbENOvn0szlxn97mF1BLAwQUAAIACAANRVNHGtrqO6oAAAAfAQAAGgAAAHVuaXZlcnNhbC9pMThuX3ByZXNldHMueG1snY8xD8IgEIV3fgW5XbBb0wDdTNwcdDYVUUno0XDU+vOF1Bhnh0vuXd73Xk71rzHwp0vkI2poxBa4QxuvHu8aTsfdpgVOecDrECI6DRiB94Yp37R4SI5cJl4ikDQ8cp46KZdlEZ6mVBIohjmXYBI2jrLMGFFWUk4rCivb+b/ozw0MY5yry+xD3qMpe1GrhVOyGipzdig83iLIalDy667KzpRLRRFK/jxm2BtQSwMEFAACAAgADUVTR/WL2nlmAAAAaAAAABwAAAB1bml2ZXJzYWwvbG9jYWxfc2V0dGluZ3MueG1ss7GvyM1RKEstKs7Mz7NVMtQzUFJIzUvOT8nMS7dVCg1x07VQUiguScxLSczJz0u1VcrLV1Kwt+OyyclPTswJTi0pASosVijISaxMLQpJzQUySlL9EnOBKp2cfRNLMvSSE5X07bgAUEsDBBQAAgAIADO7f0TOggk37AIAAIgIAAAUAAAAdW5pdmVyc2FsL3BsYXllci54bWytVU1v2zAMPafA/oOhe62kXdc0kFt0BYod1qFA1m23QLUZW4tteZJcN/31o/xtz+lWYAcDNsX3SPGRNLt6TmLnCZQWMvXIwp0TB1JfBiINPfLw9fZ4Sa4u3x2xLOZ7UI4IPJKnwgJ4TJwAtK9EZhB8z03kkZ7BRWbiZEpIJcweuc+Qu4u0JO+OZuiSao9ExmQrSouicIVGRBpqGeeWRLu+TGimQENqQNEqDeI02JX5OxqfRKbU7DPQPWRm3h64Jmk5nrUYkBSnrlQhPZnPF/TH3ee1H0HCj0WqDU99IA5WclaW8pH7uzsZ5DFoa5uxKsk1GGOTKG0zZlZisUwdrXyPVA6bBLTmIWg3TkNCKyydALNtzHVU8+gBreXVO1Hzln4b+71p3ErlaOec5Y+x0BEe9SGddRLI6DAqS8rrlh300HTQrWUijoJfuVAQlJ/f2haZL0gVsO24Mk9XFz4e4Nst941U+xuEYRfVCrqtaG4lmluCWg63jb7uKEhz2y1wkytoSjVjTyIA+YUrxW1bXBqVA6MjY42lQzCj1ZVrkTpBWGSS+OwftLF+I2l+6teUKQH/Q5hPSNTWRKQBPN8K9DGQYE0NYLGtzTVZ7NqYXU46f0x6fT0wVTnWouBFHMNVCDiGATecdnZ6CAqKa3TxczXC9g4OgiMRRjE+ZpJhfHqQJuFqN8nQOzgIjqW/m4C25raMdFzHUTO1HcToxDphfq6NTMRL2Z6DPWNWZR++NnLN0XUm2oPz+R+jOIjRDOaWTKwu+9bbV83hvZ1TozufTVZZBt2K8wAmzyqvZhbybOQTwJbnsbnp59Tswx50lPPUdExzfcd+l8VavIBTiMD+6RantiYR2J7xyIflaY8B9cTtMghfmqYiMlpLUql5SDmGtXkSUFSYalY+ouqhknkajLRxs+7noGPcVdcKuBPDFjNdnGDzycwj7/GlvsvF2UV3lfPFRYMt87qvAle5vGFV1wl3nUHrfm0vwuqZx9ffUEsDBBQAAgAIAA1FU0cXtWh9jQoAABNaAAApAAAAdW5pdmVyc2FsL3NraW5fY3VzdG9taXphdGlvbl9zZXR0aW5ncy54bWztXOtu47oR/t+nIBwcoAWK+H4rvCp0oRNjHdvH0ia7LQqDsZlYiCz5SLR3c+AffZo+WJ+kQ0qKJUVWpGy63d3KQoKInG9IDoczJL/1DrwH01Z3HnM25u+EmY6tU8ZM+96T/oDQYOlYjjtzqUeZKIgXIZts6LuK51jErSCPEXtF3NW7yh2xPFrx5UMEMqHidseYY58vHZtRm53bjrshVgXtibUDPWoNnkr1ZZyzp+4Taig+WbA7sqTJtoZtuS/XXkTFWmoMew1FTsUsnc2W2I9j5945vyXLh3vX2dmrPH1cP26pa5n2w7GZjtw7IWyZHhsxuknpnDbE2rCRA7WFqfPosW99ua10+tlAi9xSK95eS+NPHliywQxjJJB70zNZBNnt9Or9eipyS+5pmuWbtXano5yA2NBGCqbfqg+b/QwMo1/Y0RCNdr19Qtoij9RNawJrWls5MRJnu9umOpE87A3b6RjXuedWToN1ax25PcyGWQ5ZwZo/dq8x7A7VbAwfHG/uaOpOv6GmNxQ3WMxzBtVIQBExp5oMOr6iG9NeOZ9H9p0TAMN4o/JaT6oh37FQryv3tB68tZRWA3VbuIF7SMNtFer6Ta3fVKFOa9TVQTWhwtfr0iUEmXStg2qs9jlgZHvUZSN7Rb9Izbh0tCo+ggsXzA9yntRp8ecQtnoQpmqhVr3dbeNDQ242mx2ktrW6Vjt0u/2uXEe41mrXmgel12g2mqjebtf7nUO922g34W3Y74CWFu53UKvbajW0QwM3AI1kWdEa6qHb7NfrMrSGe331MBwq3VoN1ev1Zks7tDvNoVJDIN0EHXKzxw3Y1JpKs3OQFbnea6KhOlSGrQPWcEdto14Dd2q1Q0tRmrXa0bjH0UXNdSzNPZzQnC8oTJ2C1Nqjt8Wda7DcuS4IG3QDXs5okOcU9Yqw9fmS+L4LUjxthkJP+TFW+rQYuApJ55lyUBV/x1ZJNOnmzJrSWU0kzGAEeZAigEtnvm/lwEUTJ8BEyswLC9ryc2YW6ETqzNPNY+6EhkTWzJJOSZ7SmZ8288PCZCad+XkzFzKSPqUzP/wVwB2bfNkiJxKodOanzixoMoNKZ37uzMYkUiiYRSTPl0EiJYA1RPbMFH+WRKUzP31mopJZFKwn8mcmKCWNgulEAs2FC/Mo9FBk0Fygp0QKFhcpNAsVmi3NiYLXZCwZbKAVmNxocAmKhMqZslCnVzN58mkxnl5MF8rooiKp/qpEfFn+sdHpfam3O38aVANcTk36lTwex3Uhoaxdy6drYsyn4wUoxOPFBH80KhL/XRg6/WCMRxNckYI/CiuYzfF1ReK/80A/zOd4Yiz08UjDi5G+mEwNYZcxNrBWkT45O7Qme4qYg/Ym/YzYmiIIz6ZLkWeZK1HBQ7Zp72iO9rS5fDOaXCyM6XSsL/BEC0sqErZXSHPJZ3CH4ormso7noMMlkDFfB1+I+RcakGxZhZVcji4ux/Bj8I5cmvdrC37YK3ozwxOYP2rnAF5hXZcv8EKZfoSZA4+bFgRN34OjvS8I+oR18Ays54BN5OvRhWyMphPuXHOsG/OR+uRZS2Ijx7YeEVkuAYcge+xNZ+dBCXc2uvJ9zCvckI5//QBuPZLHKS7s60SmLZz53txT6IW7yjVTsKxUrPG5+vXD6G+LoTwaY20Bk6dNbxaGWPW8PQLLw3YYIpbl8GFA02S1J/aSolu6JDtwsUcQW5krIbYlMHjemd925u+IsGBp/RKsyomGP/5y/tW9GxljCCs3xLXzLbGEtlhkeD7kDWwloeuQz7fspbFE7HH+Vh15g9HNZF0/ObQ8c/T140p04RWD0sHv8RwSI4QDxXQKgfAVeAzEwA0xrULA0WQIzYljMOzeXcQPJ4UUTKaBjomDvkLNNcxFrCPXMEfFVNxgRR8Z3Or0lm9Ic4DF7Pl+kO47/NhgUTibPfnPLb1zIEZYlOxhZqHc9HyHOn9de0UdJYzEPF5GQ3ugaALduhc3rAg6ZpkbvjPPp/bDFQ6t6YfjmElunJ21ErHPMh9ESIap2m18y2z9afPbvXOdjSi1iBcuNj8p/PUrO+IPce63O4u0mUOvjuW5erlQ5YmK+W6RL3UrPw7cnPdsbOiLsaxwDeDvG8KWa0hId3wPn1+Xv9vT8FAGfYF5dUrc5frf//xXfjWJ/vilKCj9S1E9sIp5HMNP+v4+cRj1/pFDjyErcah4yQkMNsshNP/eWXhDYEvZMGT18gocRhf+4ezcZa7NR1TJlTx/D2FEbOUq0hVxHyAMGY5jFVUkhs8dhBXuw/EMsWOWadOC8K+O63zwxmi2kDVNHK5goVjm8sFPjytEUHCPgiw4ZRXQp17KEwhUCZV0ZbLiOkWqCGMCrEv//bgq96mZ46ngeGKFE7GzY7EDsM1cx5rxq4Pnd2UgwG86bi0qMZefmcK3qIS3dj4HcycJgmpQjRYlRWfQhxnfVQYq42VJ6TmFM9YqIhoUJOWuHQsipOqPJiIeL0+iVFURN2vRfj+VPes4bPiDqkjPj4VJ+Qn9wp7JRwqT8jpPG1M4YTwDJWuiyPC2QyFutDzPzIEMtQkUhvYN3+IyvAdjfuvlRboUFMQlN86KSiL7GeaGBouZl0U7XD3R44H9lMevOOb2UQ/OU4mKo/NWs713wExm0dOuLcYBCzA6++I9zf8DmbQF4N/OJo3hlyL2uKXvKnDWIMv1ht+TV1Cg412Fm/NI66ThtmE048GsEHIjgrmI5YVwNg/hEYRPOWdCHH+lZ4MG1WdmGlSzJmgQqD09f/Zuc0tdDC5g0tA342VR6XV4y3EtNmZx2InKKJ6tQbUNh40QEymIeZXY1oRLxX+J1m92FjMtuqdhmIoUREyTPfqBB0sj27NlNqZ3LOrbQUnhJRDEuaMjRqXjFSdh4myTivNriqUcRm49MfqUUBXmnWOsSslEYYjmzh6Nzg5LzHo1pSmQPWX9QTWaYSFApXBWmUTWha9woTPiwjFmoe/gNLOYiav6RQh5M6IrN2H1NkSX0mr3szmJFKKrr7QarcY3ILpq/a6Ku4WJLtzjz2uIrg7mT3GiqyY+35rokuv8KUZ09WT+FCS6hl3+5Ca6mpzPbhQlunz+vyjR9aL10omulyc6hejSavwpSnS9PEsl0VUSXUlKZ3oljybRe7aKpDuu+/hnoZns2BqcZ008tDI9cUQQzfqXgYmrML4r5BeEK2dDTPu8pNm+Nc3mX4bwu/mb6VzjNuSXIURwAp8ddxVzmm2xG8XRRJ2Ca6pGRL/B1YS6TU5VLcF16JKVlGBJCZaUYEkJlpRgSQmWlGBJCZaU4H+FEgQ3eZONO/HT3sbht9TnJRtZspE/PBuZeQX8ejIycoudi42MyP/AdGSkT/+vfCSj25KOLOnIH5GODH2q5COjrGMscL5ER2YsuTx8ZPY/jfluCcmn7+b9qKRjV3wKko7tLn9K0rEkHUvSsSQdS9KxJB1L0rEkHUvS8ecnHb8rmvB/wOiV/NtPz7+V5FlJnpXkWUmeleRZSZ59+6/yFWXPyu/yld/le2Py7PQC+Km5s5cRz6mz55jvlTkLJr4YdRaAfqqv8kUW9s/xTb4CzFlE9BtQZ8kygIK+k//v838AUEsDBBQAAgAIAA5FU0eFzc13EyUAACYyAAAXAAAAdW5pdmVyc2FsL3VuaXZlcnNhbC5wbmfte3k4m+n7b9qhHaatjk4XtX27qCnFlBJLSnU607G3tcQWGdUwltAgSIl0us5MLW1VUmLrKGqNNUgsbU2lRDC2ICI0JAgJgogIJ4b5/n7nOr9zXef8c67rd675w+V9n/t57vvz3PfnuZ/7efO+v15zvLpf8bgiAADYb/PDlRsAwGckAGC3x+d7ZC2Pc22WZf92Rdy4ehlQ1qk2LbuRC7B2sAYAKpK/WPeVl90r3P7BIwIAUH+89bcreXIBBgCcJ9tcsXaJ8Zljej0JmfbYOx+XH3c37u7bkUfeMZN7DBpe/nAJpvrLwd2tX6R9rtL35Xnrl9cRCddBD+Ryf8rwvnISP/bzrWS579W/zTh2su1W+NfS6BWjpipOKb9opohfFCDVWL1e0/m4qL9xY7nMczmJ9nv8/H3NkCZRowAi5kc3fyFDFVBYyRM1b0ppyfFLudqFUVUoo6n8gtsy0VutO9JlOtBqfVyJsDiHtxYlAkdfJu2TjcH9yxeYWAe2BtIaqp7J7seeT9hOFudYqH6+JZxSr3+EMpFdAfSf5cQmh0tXqQbNIPVWmHB4ZbxmJFkqD8j4zFqkMTm80IXZEPb6epsQ4Jo+VOkgFPDWrA7ZTdMWmRWehW6u0QvYC1EFoBNxk6ngMh/81Gr6LfzKUBk51Nd8Mhg/19kQwHChsCs3HWYaDVWjfilpMalaiEbMIkf6z0KpcMbS1J+5Ty6GGmhNJUlWlQeOAga7Su/zKZYrFTQyS8qn3d+rVNbAgwiGG4SZgpEGAVqAT+ratJhUGH9i0FSHGn94tEzDauFXp5B4IRATIdTGLGqDd8WYbEDEgs0NAe1o8+qH6XL0OpMlZaYOlf9ptSm0gsIxKy0hq4UZizW0uFp1P7M9RiFDm2fMkvxMZg8ui3IGAmazEpuf+BHYZY5izwFWF+wNLX4YliaqsAoNb5emSpd+Voobm7loPLy8urFUYIU+fFsYN0JJo5hqAG6Lk5QjcdpeZiptbQx0dZP3c+e9TMSm9o9nVvnKB5zO8iITuuuDux3qCIcY5MiZHDxbV5vrd6m9qVQpvXUh+rxFUvKk+4lPL3gxmbKBs9nJcROnwqabg7svUu5GyWw/xaONmgRWGwvJ0LnHkI2yBAmSjt4H8M5PkWPGdMWOCv03M+wnXv+eoH3azKZwA+UjjejJmsa1GM6ZorPoNjc1ejMXgocYHKi2/TNshTmiXXtj2nEzwSjrmjoDsof5A89/jtyF5keAd33DVEgY6nzwPvLqo+Te/vLZ7AecJUK3p861/H5Tdv8FVIn0ZXnmwOSSU7RnNAXl8iSCc9g4eUk10RrIO26cHHTesfmcLrWjoXK0hvYMqcZF2RccIKEwnGOqIodRVv9wjVrtKHc56w36mmB5wbQzOHVj+U6ohZs/hdFxLgFu0XSKqo7zkCC8KfqUQKI2L1vp61ZYAqMRDoVtBrDyoSsercVoZb8YfnmzYVeIIIRZBTfTWAQxIALmTJkodiVCHTh0tCYLlUW5I+hvavdTNzrfZGA0+0LyJaAuM1eOuS7sUvi27dfvHL+ekTuhfcTs7Jtx43PaqirE2ezAxbiMsP2qTlHBYuTz55TqyDxoftudK1ncKwYt4SdTuGlQbLavh2Mr1cZuLSBmLSCerbBawUR2O/zUQeyf9+7Bl79cUFbUPZhv0XXo9qEDh44IQVIjiHxbQgoqH3OrYbYFhFkZCiBw0rge/vnUC8bJoK66tPxWapxR1z7qnf7ycxbS7/26aetBTKPQfOp6kPtFQncG3zN5qCF5XP9eqDxjJlsUvYKUp84mz+ACW/20uoQ+XRLLll71IQOVglFtVIa6rgoRNNoT5n8k0qhraCET2bla0wByu1uInI3MGDCBSascDmdUOtR0wCU6La1oPD3vsncrVTibqy/RlZzlWapiJ/ubjokgyIDhyfIFlIOXsHBTdUhQ08FLkgeMrastW5BQHTaXHQEzV0ocvXmndWcm6hxv9oZlBJB4f+T2tdluEU/7JErNaawywxyRUGJHOkSijGWibqE8uJ50BMnZTOauQbU8aE0rR7wKGXrQotj47NqxIaU04uWwxGwsfQbam/DOTEhA9GaK6cLj2MmA9HRLYTvISNChTSWgzundD80n+LKJiS2GAkQDHotQjf4yskrPbKEsfjmrzE+7RZhFGDczCXIfFapYdVH4HWHeAjjF9pFeci08aN2wzE8lWWCeZddKi+qbDwGvIU0dg/Fb7CHYZNEtWUTCYpwalq4vDSbdmSPNEkIYi43XW6UukrJHiZJgNRNLQmDvRf1TTGQCJPocAMDlTuH0DbzOzFw5oa2Uq2iB6mj71vFYj1WvnpPJ79gqb58seh2qo9o4hGHzQ6vd20721y3hlzNzspCO18pybivK1oXfGy/PA4R/gWyDgx71531UKFbIn+6snvZxTJGm+qJ8hI7RHGhXsPs9f+bXQS7WtfdmO0xBvQmM5/yhcs/Hld5dfqQnOXhufxBOFKJhVDIqGmqqNu2vcKV4PKIl5Zo7UtyKIsMs3BbrqCb6yS0IqV1pV3jj71ijA7zwjCTGC7ouI4VeQRST0KlcdlMpHeVCgD2WpvoZbzFh0wKVzUERY73jScGYxJZWbo0mTmLBND4nrVX/AvBWbNYWHSnswoDeFR16+jzlecaliT/yHC+c1P6UBs73yOqeOF2KTeX2WzGRlc8oiHizQtXPrmHxMH8zs7SSDQ8fTkog5UgRYrTgtqM18BUypIJWPosDJek1KzxNM/Gt1jfSVzFgX20t3JjOkmcmQH1JtzbE5X77Ko3Y85PE17Em5ximxJ9gktZlUD5ZkYRq5sS8YWu1zPwBYmBFa6uvnPcX+52VhT/By1dXhlcX1QQaJRbCsLwkwXAWwr2VFh6kLmygIjwZLsyhstnNdVqHIYEBRlnyGfbApmYj9OhnkBVwEjuEHT46xJnNvZPtz2idc4ieIyxctLAkSF/yEazX5Ec7LDhtHY26/DyFmJGRZ6GtaIZ489aZ/Z3jaZ2YiVunfOvz2361z28Tpuev0X9ti/mknGYpLEEYQWinevttfmxtW4O5D+i19FoxjImh6gwzeaZc51pW8Jr2V5wbnzKunHk9oNWu8PSwo1H8iusaHUZRsWIum39P0p3yj4F8yuB6OHJwiCB1w9FjtwJax6lwG1GI+9rkjcnIq9jU5bLppOmye6HEU4IhxccqbtocsyHC269QPi1YytxgJiKiZGJ5KKrkVsPkAtFBL6J6brXTkDLZb3Ir3ZMyzDlAma5j2a04EAnYelnydZetjzbTIXCNYPH4wMIQDANTrYSgoLdUrm9CgzJCvBqBRj6tBHTGwsmWVlFY49ViDE2XaVyyIp11BwA6ZVt76MY4ve19Jcbx80WQNgG5+Czl/oPC44Q1SsxiaqBh6H7VgrY26mAzNoVivuscA4tfLkYlaKenXV3uuuCRfDwqRFZpdBB9avlV44G+tBXKMUCw5tV7N2vWOefHq9cKUoFSIxYCWhC7r9TvB1q5PR41caWSk0lHiD2Ttv1C9K1pQhQ9VS2Ig1fBPTZnOheuSSxaZqQZc2V+b0Y3VbAbHrUIKZaZhkFyEYyKGxKxOfsCzLv2zXIyiLChoLy8lsh7CaOb4uJkS8dlxrgEHctsaj9vlGSxAe8oP06gbvwWghk9WqPHjvqeWPoI/KZ0uc1vBaxB2fJGb+aGMeGOXpFFb3+8muQzGWcGrHEtmWsPnkrYNXMtwfWaki8Apnvv8S+GXx7E0YlKhMn4WQPAmNrnJNFHBV+oD8OyASupaAbcjfjX1GguHYqR0gS//Pnkf+opq+mqT07tBgC6f8uRVYiXdO/py5pK/7Og3WKDi9kIEE4aYFRkrZ4HI3cBAD991y2rgHMOWx8FAO66yUG2BF/+nwruujWt9RNCN4RWmxHCxLA4v5QIyJhh48pwMJiySG9aqZmuiFff6meiHJ56QzrD2pSyCijrJlvY4HE8L9adcM+SFzMuVqvvlPL/bv86b21gqyy9yA/Ysjp8jPdn7lV8QdadIJ2WFze416v8LmRhNsTafut1W3K3wBJFkpIGaBAUtzqvp2EVv37rXF4fmr64Grc2XSAv6/G1n2s3JOucbl4nmahO3rJRfAGbU9wHw2556n6FHCRPv2pL1bEErSkdZJqWzFtvfywBQ9HLM1fMtGm2hdRCOKVM1vmtztm8Nex//4vCpuWZYkJoViy/ntbyWIm1NK6EiRGuLrC1/d7wt6ZfblsERksYrNG4larsRsUap4vLfW4qV5cNtoLpeuOiTml1F0jYwWmUVeYXBvVhDQ9u9pP/ioYNJFTrTfyMc/YwSLrU2/tNbArO5850W4YLXVlGHnctJCr1bvoAwyOGebWJUHwHt42H+mbEfUbMzWaBYuZ/PO6pNLk4ObqNY6ZBF5hoS+Wde63xrT7aDW0nI9+PqX1i19Bzqdnyw8utN2qfHbnZX7ttPPNqf9du9Tt+hYxjGLBIxhswzqZYY0dTvO678OxsefOH55qDGuzNmz/gfcWh5YC4tB05X/fn86zEiyuJeaHPu82Dzzt+LLMtXgxfvcF5dikDkGFxKVnv/UyD7TYApuvl8bNh54xTrqVfg0SDO807ZJt8qXk10gNg2bwz1WFbHjz0HBJXWqtQFNjIPHIhwNoEdxYMG56cZxy8KyBsY1Zvnmm9oZBcNRat4zE6aEguVW4I6KVH366tWdPweo8ZMNtlyssU7Cpm78SO7eqp03v8Dg6ItXW3v83kfn/do2uoQdm0mL8mack9D9COLG7Z8dKcTmmt+MDs7Bmnghd2P4cd2h3Aw9/1qCntF1negkD4ce4KsvRQ8ty8RNkwWQoZwJ/+JQmIJTnAyeTwh1x4aZNIyxc8B/1rxbxeKZZ7Sw5pbJxuvfHY7f1iCMrDrR/t0wRiG3KkO+b4qeUoMKu5VNVOPXc5ygse/KwMlr8cY7LelMA64UZO3cbP5PXhdArkkSxVO2Z+z2Vzr2S5EZcBP1mvz0kS3N99XKyORjK2evjjtA2alfBv8dkbNt0dpNHJPMYpK6tqzDb04cYklchklCzgfUSyrmAxcywh5a7PrtU+1rTrfygjWtVHFG0pI0KyQKMvgli21OAmqCymSnuTvrxrpFTzb20HpJ1B+ssXl2UccK7CzjxY9HMjXtxlWjoofvsv6gi31UcF+h8O8f7d4oubdgqI6G37rD6HTWew/Fj1Rv5hFGNyPPQKcsfBwwTiw/fh2UCsebWySUBpsejP39KRHmVXR76b4rvvaCN4fN0R/YPBqy3HSaZfk0fzq/mdAy3qOCXd7UUnoROvxTgC04ZrifId5KZbpqzxzNLH5iXbLJqDKlRXfYMVTPiE0/hJcfRoC8fyJgFyymVb/YHiERuUysckdMEnchm8tDAaNTQ/6+/Cr4uL+ZsDMoh2TYE9Z+Odo1npNTpk9uL4zsIoH46KHhtBip8HM7q0YbGC3/2pUZTJv0k2XqP3lc8iE1crjeuBPHCI9raM31HZsBhbX/Vj1DRueJTuUEicc0LuGCNB4BIHpl3Z0P5Xn/r0+mUo1neWDLndSVGvxcP70yRRrMEn4kM+FNYGRp2ts9BnlW1PlFnWOe74obZUbrBEEGLxvayOrsoOCadMMnboxaCfy/kAYRauPrW95PRLBlozmqMffyqG6B3t3QTZMY9mcjN/E5WOzAcymL8TUuzSnTwYnq1MhDhqZ8YrNXNAZG9P7IHUg2kC5a7QDGSKfcTMU7xtTqYelLmDRL2AiKYsL7ApTq11DNtVxyeLRGpR2HM3VvXGqGs9ezFwJ1Uggrye3PK8IahULjlEUgpsdCi3580VYr7/ya2KDJa5eW7HkQtBUX4F5LpfnaXnusuA2OMwqXKCoHiyPmiF0ShzkWTHRQ3pkHjVAtLZ/ldA7G9y1AiSx0CJ/JpaGAcZuIM+pmau851CLqWIVNF3orQ27YzvuqW+Q1OhP4+XRK3dyeGU0iGtOgTjdtoADS5sstF3GI3yK/SuzLiEyh6nq+OcwNvESfJSeF3VHfVR5BAW4Vc4AjfjPRcI9HkkC0Nt+4A0DxZZ8W0VGjsQgPwb3ojtLxnyvZD7Xkz3mafZ8u3hER5C4u10N+aDwaFqoBkMkIWuNaM6/xsGAe67SBJk+A++OrFEYjU4/OvikkUj+Yd/0dYPdVbtrzoygQ+Kslk5oTc2M7czvdVUuyTcOz0sMM/2c4cci6XWG3QpB06LNZkrzIOh6ICM5UjKZO8OHXr7iPPp8zjAnY9du7UO5vdHs2Q2PtoP2k91VB667NT/PjbzPCDg4k2G1jC9Jr6YuROLQJ1X4UfGDjy7HVN0pPMBx3vFezw2SmUBfY1ydht3QaH3c4svbpNtnwS/5xLtUpwgHqE1uwvkV/S9fu5tL05y3nafI/ixd1aGXUqtzBveOrtM9Tr6FeM+qstIJy5iv9iB2E9U1dPT+vqMqUY45VNEUZC84zWHH5105/UZVu2rov7fmBU7uxtReZ0oT/JWbnh0DQxsKXIbkxvz0L29JojN1UOidxYdWmtKayz1gWUe//ftUWf/3hz/H14UejWuzRTju+JXqvDcbMyGbRZGVk3EG1Y7wcgaF+8svebxdSSiem5WbM8ye/kNWlrohJ7Rk5h39RIeBQwXyWpuqi+5j01JJmAvDoRnUcX+GNdNxHAJu4na/OIvouU5ps4v9jk7wTUs41b9c1CyWg+4VZKknF9zgbMh4BXYw/ezAlGTqBEsrdT3KDgvF8DCrLZoNh3HInogqYGaoJhv1KOctSb866lzTj+qQyVvkOjpPNxoxpnK2SU7WEZJAGXbkH7qQMuDEUUDV4Xz080hUvISKTmHvO+Bn7t93ocLElKWtnuSXoMHVzErzeTnGh02v+cyRJgpO8lxJnnQmhEoyipBdsqE9/qE/xWgG7iigREPrWuub4tyXiBO/Vz8yPXJrctO+4vdqJHcintepEMlreK+ctAAKIikiOhPf3mk47jPz7rCJxVB6lgkpJu2aMSsWz//B0w1GB90MUjao+PZ+x3WORVJnS+yN9ozNEvpAKYiKIG41OXiHC8ent8R4Z0d1FjKL4klajGaRjY6TrFTPWtL6KZdHjD3fIHbXzzty1O+E1W/bux75kTJ5Wvv3R9SQU5vjj+GZR1+IGx473rPmaRbAtNADoW2qhiMl9oFOatgA3Vj3MrttUJcr9nrkSnt61hrQtFl/1Kv1uKDuEkOSq95QJtalOMppMX/EC0/B2IdOWLEr8MEsWAeaZiEE/WWlz7GqATI3JMV75Hd4afmljrZV3nDIx77bDpoKA2zFpBpFLI+f4Ldz/NOXQjORm4vu5kbfi9H3BRACpf8tOa1Vl8boh+O9hnaJzLT8t/f1BE6xhwvvjxgOJXE89hVqiN8+ZALg2mwSYmp4sQTZdhnyDYQZVnjMSyeOplnQS1aaBW75UFXghNx7cKlYnjhwczJ18rmRg0rgVn0vYqFkQHQCYSbMcQ130FUF59mwsDD/JlC87754bKKnot8/IHtdAQpet9RonxPuc6w03AkoRc2eCwL6xs0W3bb3bhTm2r7g125XU7xkQGXfGhZS92oStZB7CXsht+qanB9mV+isLhomRbJvlMQNFiHdq1pYq8kup4AMswGQqRF0Pe3aohuMn2VxXmxIfIawcQyKimUGSD158VNb9vO1BkPPLJP960LQD146HeLPZkg1kBmYOtAM4hQjoMl7NJrMRS45BO4rn5j7WsBa97D5H3JfpCj7VjJq8sR7yGXRauZrARwS2WniuXA4KJZWUDRZf6xa8WVoVQUbGT2yT6vpgPs+DZzmGpPGCM43fd6qrhzoHENxqSIb63DghHYZj13aNA2rQuKyl90u80oDwVdtH9bNF+1L4g6X7fP2S/6njOtluN84ux4yftb+5/I0FwC1+x7qpK1bH+M4aaizTgfGvy6p3kAPusIy/BsBnWVK5IO3wlmCt9dai1d/ggKUim0xy/bN18veh8EIXkLbfvLEZqJDC8Gtp0djsnDEmhEJGG5LRgUf/spl3rNS/LKeRtQrW2OzVubn36VS1eMK5TLkSMetyR+z0HJ57lkhfE6qw8rVzUgLFUKBk7s0v9Zx1eP98yXXVcIe0o1TeOT2kGGzBs61LYouknSK2CqmL6KykLojGmFJEkMWoorO86rJVHVXV0HS5BvuvHHH09WXA7VMEr2ZIHyyY/AsMZWpF1erLdo8gLDh+BS6lS7szO6a32TWbRs4FvpeSEZ4sFFNBZrRe57z9DpZX711qCmshn3rv7bv4sxxy8jD5lHmIV6HnE6/Htxf5W+1MGOF6Mw72AcDGlcao/XNAjm/7u0k/sT4mktKlQkFRx4rkA+HCmCuA1UeFEDfKgh4O0kppXnwvpvcpFX4YNe7qcJu6yaUUtTf6ZY2hbavfn7+J2YmjJRkHVnZuaBx1mkWc3c4OHtIf/1Ef6cNbiQem7rAcYev/62xft7lUyUNC3jnlCSNa1U7M4iWTUgy+z4tcCtHu3uhyMDDO3PIjWMLb7/VlYE3N3MfTHj9ZeLlzIFcdy2sxU3irykbKsN9lJd9taTkJ/YwVDJcIrzzTyXgrVWYNP5i5zav9oni6HSGY4Xa23gDLf+7SR1r3uVn9T8f30g8799UvOP4B/BP4J/BP8I/hH8I/hH8P+JoIGdCBwdbFgZDpbddb+3iJedx0ObJEyBrOelL/4vtLa/sxbhWescTvbGdLZJtmSEa4LZ4GLij2yd9EsYIZm7AHeRq8mbq8k0XNNSXmCoKdigcanHNUtMx0jp0yYQ7d5ML0vGh8JFhrW1KCV7fYLDlSno8hw9XYXcCwCs2f5EetAQngKV1EAZZwFnvtrsMZD2RGrgPh3FLBwl7F4LkRyoie52mMkqHTFrL/isCl6XeDVZw0Fi0Lj66UnvxpJokWoQZrkp7nJ6nNlTJqB9q8ZTTIoruvNR+4X4igk1mxahmXaVY+y1B3BbHN652GHUZV/1Tst2MBMe0LZy5nRnfuMVg4b595EWShXR3Y2vnb5Iqs/95KcpGeS8u7+31zf3QUYCeXaTH90sseUslEU38l6/u1VqufgsOWRUmCXyVrEK+SicFa2+3Ws5jw209Um2B7PRUh60eSabImoUoMFSw/V8uh5Bem4q6yazfQtgxqdDf65/Njx5qD0hxWq+CjXSWrFpAgBwXzl/1KMbK7/+8qYJTYtazw3xEslmnlnaUU+aPvQUouVy+u7pDL7yGX9rbabfLzZTNjHHKeNRltJpJ+gcfcbxm45g3JGBBSSV980XvxvHZ2nHDTw+nBbAyeRSUbSOR9lBzBV0GF+3NKfKj3csyszS6ctwOyKcaA8YM0TuQyOYrkUFIDDZiVJnCO5mWnv26jTIbEWpXO2+2DTbe/40x1iySrGKP2yoe+z71kJ0Nl2nRfkYjuD13k/jkCFlQ0VAcmMO8TBFSIaosZ7gDH2HYML+UDHBc9wr4VWTuwG4AoZWQ27ccjCR9qfxlMYpigIpdtDYfuSrHw85hitE1HQj1FBwrG+4izSAwC5hWbDEnbUg7GT499QxT8eaUJhJ5/mOpGI/Er+XtA/vEGH/l07uC/DPzFpj4lQrchfm6D2+RpTCIQXzwEL8/ieK9fSaz8NfOj9sQ98L9QwNIMwVDpR2tJo9GkIg7SV7mFs/kLJA8eur8B6MGV/fnyoP0Lej22GpnvdDPafCIg5dt45WIj/4FW6tvchs996jO5H1fVOx+ejEWaa4+4R0sWGtIHZoJkvQzvnslwqyvpLjZiS9nGf5ZnBlw7SflFojx+yK4xjhYWgxFRrPiCGn6x0F1KnVX3fesTHBuVk1N/ohcy+TtZrIigm/s8Zu/zV4vx21w50d+bguOYcMj7l33XO85xNe/OBtrPdh5QibmARg3PGWoNa2jS5hw55+K7bL5oPuoECHg6VcFQwjOAMGJ4dIXXhuhrNq9/gxIJya0IyIk7KJ1iLWxhwrdLkLTvQGjIVHNlAXe9Lvh95SDWDEH5JNU0EjsCJz/xPePcf3Nvc+TpFQiJcPeuJyrmnquGzK0Was+CJQVzmoi4fH9iQYjd4tuhe4FhDzsCsPr+9l9YGUih/FP05XBxt5RKk39xvsWsrVlE7Z3OdHNwkzi2HnKIz+kHrAW5jphQkpjbVO66+3mRg5Ga7v3IKDphYhWiOSEBq59niEEMS9ZBy/vqC5ueC6ifAgm/p3l8JV6ScYqfE1aDrcq1OwGIf6DkLqbe6U+BuyEOlo71ol4peRP5f6U1wnkv2SJj9qNsp1Fh0v2OjuZ5uizS5M5WsBb9QqkLeowg2LyiovbldDlXDNsj+a2T1K5qqq+HDVCuHCr80Mfuvbeo8RSEmm+8TOtQ+GHaXsI9XAPegzuDnH/pUA96CRso9RicI3asAo8E9J5lYlfIYcU252xCOW+G8IfZrVHrCYjY+ub0spk6BPT3PwTvuEFP1Q1agAGbc6WfD43RWGV5Fgy8J/uXHNDq+fbLlxeAUrPDappmX8aDij4PUBhdiCz0mF1d8UQOEYuADJcKuEL49f0gjYFY8Tz7IfHvV5yb8Pl4P8WDyEOAyUZ6pRzQYoMlM3WTnkfVWHo051UXzJL2U0Mw3bSsFLm2tl2F0l9wIzCR33Qi/7Fr33pZ1iJ8zEndbsKJgZybu3eEKzI/vklNs12pp/ozOqwxQI93odWyKjceVIF6W8C/JSnvkQ7IOanJEk5Q7FlO+pYuvwdac6J5L5q4+jNf/y6ly3gIOVeTWB9EcUKpBfaRiaGdEHwrr+TNCHlh0ZgZdmkU2/65b+oW2JWH55yUdcMiDNh+se5ghNVwyMs4fKv4XUGmDlmNpNi6mEkPhlMAYp7LWS9uK3XsYNW6iyklSFjX71+cCtKO8PZvLMvLgbJF5B3rZlYjPeK+1U8rMcN72a61wzhUJxFjxIhROkYdalkqjZpD3CKapSTGUbriB+y8Fza/b3D2csa0qgtfB6qB360lPK0H5ikCV1o/ZZdkr63GMVa9Fm3PgX0MH1kS7piGs3TRVxlrf+Sgn9k/CdUvxt84uRxhZln/JlQT0fMTLxsmwrxIPWwF1ATIjfPrK4JcMPpQbcSiKdXvpQyIYTi+Kwq6QzIvxACl+RzKblRSkgjCGJZAETSy28xz/m5lzTSA7xSnQW2omICKxUKVUA61p5Z1KsRApso9VRb1uk5EhGIrocuJ+p6yUXPmebUkITok/aJ7K3bCPWwmdz8JfIDdauEzdeLYQ5pG1FHVMb2N949q5rTPEYTvhE8QEVf71ffK1w/Nn6tVRhykwzwVmeWWHhyojtJfaLUnmVs0Ff+hDdWdXZohqn4NASyylO5URANnoF/ioK7z28HtssisVjxDjM+D4pX7DBx48/SvZpBAcIJBBaUnHa2me4onhxwVNkHTVHlVrutfmytdkYtpVfDCe8MeJm9FGgfHmG0Wud1e/QXGJTALlDz5UakWWuZLZUOWkK604McQ5SicSlbvQrZgSGd6YuCF/ylzS9SsOGuyQf96pWzTV3Ft0PjRo0WH9v0KD1caNTsN7JcdpccgLK6gIMYvmR2uMPhPV2GWsWtTHhQqXNeaWMV2qzTlbSC/eHYjHgKnYQXo0h/gzIa17PhTp+GSkLk6usvll6bvdSNwQZ1ZET+2u8pBYTS5oD1gtz8EA/xzjqy7Xi5YKEXvWtQAsmNhYNNhe97oU4PqKMLYkwm6K/fmDRY6//4bT+h+tBDQob9DkpDBgrEARFeUMCVrrOSMNDDCSUwnuhWHB2jpsCCdDdBccETSmXmE1xQItbdVQkIyycay3SZ34VeagSB8xJf1jwYBiRkb1WmD28/qem9M9Ibz4uRxJVJdoo86f0n888OcVR+lRpDNSa2n3JKXDBayNZcItmLSLBm3/N0Z0inpxqYs42Nhdv7Wqy7GFWRtH9tj1m+YctRtSdC1zAQ1wHPsi2G9lOTyN7Irtp6i9wOP3NOdmGwHjfq7n+TrMBluFNWgdjlsFhqskS7R19zpu9dXw+6j9v4Fw76Josq6D3Bu8jSTZedHcU3ecT8delk9CNSdcxKa95g0fTthK31e7rAjFleUZh2zczW4lLw4tSTtUsTzDCrxyTqYPJ1E2/4OqJAhOtgZreHcRozdi9TOesGA2GvnalkqZlA6kEsa+KviC8zJ3bCi0h9MofydI1wubaEloGzkexWqbtWwNokw3xbHRQht4hQJ23ejMhlkl7aU68pbnofNlIptBurW+M5GTVfrRp/mGxG4G1VspK38O47onZegvKkfsZROsg59tcb9rtfeK91dQKD8PQ/DQa7+DQkRNHAXdsv47jpAXkD40pT47AiJl5DFFKMuoDc9QaqD9Oq+pybC/YYyU0sqpCrQwFFOwCnjD1NQVWiWUICdMgAOCuBDePu2tK/Rx3GtzjQ0/36ilinJjl6OZWzVn0WVsDF/GugcyLVyXVR1IJcZO64NIaAWZTAtRc6348+iJe4Z2Yzw8xBwDG1jMifOptjn+KUqjXAhfTOBFnD7SFAc1Mp6JS7dKgcQsfgNKhbOkQJxXsk5a09b2C+L94pWy0Qtycvl9W1N+1izwcKUutAqe9u7e+bRCPippE7Bz81jcOBadk497mrf6ZHL+0aQ1Ut2mq+lLWMpaRt2AiyrFtVIks9m7dtzUKJTtclB0Pw3jjaZu7tV87habpyrtsfepg853jlbLLP977H1BLAwQUAAIACAAORVNH15kSKV8AAABqAAAAGwAAAHVuaXZlcnNhbC91bml2ZXJzYWwucG5nLnhtbC2MWwqAIBAA/4PuIHuATU2thczLJCn0wqTH7Yto/mY+pnPXPLHDpz2uiwWBHFxfFt2W/BH9ya63CZT8A9htoSYU+tczDjlYMI1AkloZ3QILPo4hW9C8RlKKEymo3uUDUEsBAgAAFAACAAgADUVTRyoNwzZRBAAACxAAAB0AAAAAAAAAAQAAAAAAAAAAAHVuaXZlcnNhbC9jb21tb25fbWVzc2FnZXMubG5nUEsBAgAAFAACAAgADUVTRyXfYoO9BAAAyxYAACcAAAAAAAAAAQAAAAAAjAQAAHVuaXZlcnNhbC9mbGFzaF9wdWJsaXNoaW5nX3NldHRpbmdzLnhtbFBLAQIAABQAAgAIAA1FU0dISKwfsQIAAFEKAAAhAAAAAAAAAAEAAAAAAI4JAAB1bml2ZXJzYWwvZmxhc2hfc2tpbl9zZXR0aW5ncy54bWxQSwECAAAUAAIACAANRVNHQVh2I5EEAADcFQAAJgAAAAAAAAABAAAAAAB+DAAAdW5pdmVyc2FsL2h0bWxfcHVibGlzaGluZ19zZXR0aW5ncy54bWxQSwECAAAUAAIACAANRVNHkkawmakBAABDBgAAHwAAAAAAAAABAAAAAABTEQAAdW5pdmVyc2FsL2h0bWxfc2tpbl9zZXR0aW5ncy5qc1BLAQIAABQAAgAIAA1FU0ca2uo7qgAAAB8BAAAaAAAAAAAAAAEAAAAAADkTAAB1bml2ZXJzYWwvaTE4bl9wcmVzZXRzLnhtbFBLAQIAABQAAgAIAA1FU0f1i9p5ZgAAAGgAAAAcAAAAAAAAAAEAAAAAABsUAAB1bml2ZXJzYWwvbG9jYWxfc2V0dGluZ3MueG1sUEsBAgAAFAACAAgAM7t/RM6CCTfsAgAAiAgAABQAAAAAAAAAAQAAAAAAuxQAAHVuaXZlcnNhbC9wbGF5ZXIueG1sUEsBAgAAFAACAAgADUVTRxe1aH2NCgAAE1oAACkAAAAAAAAAAQAAAAAA2RcAAHVuaXZlcnNhbC9za2luX2N1c3RvbWl6YXRpb25fc2V0dGluZ3MueG1sUEsBAgAAFAACAAgADkVTR4XNzXcTJQAAJjIAABcAAAAAAAAAAAAAAAAArSIAAHVuaXZlcnNhbC91bml2ZXJzYWwucG5nUEsBAgAAFAACAAgADkVTR9eZEilfAAAAagAAABsAAAAAAAAAAQAAAAAA9UcAAHVuaXZlcnNhbC91bml2ZXJzYWwucG5nLnhtbFBLBQYAAAAACwALAEkDAACNSAAAAAA="/>
  <p:tag name="ISPRING_PRESENTATION_TITLE" val="m9hc27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OUTPUT_FOLDER" val="C:\Users\Danny\Dropbox\Website\m9h"/>
  <p:tag name="ISPRING_RESOURCE_PATHS_HASH_PRESENTER" val="7a5606950def3e88a7ff1ed6a644b1c2d61808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78</TotalTime>
  <Words>571</Words>
  <Application>Microsoft Office PowerPoint</Application>
  <PresentationFormat>On-screen Show (4:3)</PresentationFormat>
  <Paragraphs>81</Paragraphs>
  <Slides>14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Century</vt:lpstr>
      <vt:lpstr>Century Schoolbook</vt:lpstr>
      <vt:lpstr>Wingdings</vt:lpstr>
      <vt:lpstr>Wingdings 2</vt:lpstr>
      <vt:lpstr>Oriel</vt:lpstr>
      <vt:lpstr>Equation</vt:lpstr>
      <vt:lpstr>Section 2.7 Prime Factorization </vt:lpstr>
      <vt:lpstr>How to Count:</vt:lpstr>
      <vt:lpstr>The Fundamental Counting Principle?</vt:lpstr>
      <vt:lpstr>Ex: how many different 3 course meals can you order at the salmon house if there are 3 different appetizers, 4 main course, and 3 different desserts.  </vt:lpstr>
      <vt:lpstr>Practice: How many combinations can you make if there are 10 different icings, 16 different  ice-creams, and 10 different cones.</vt:lpstr>
      <vt:lpstr>II) Finding the  Number of Factors from Prime Factorization</vt:lpstr>
      <vt:lpstr>III) Number of factors</vt:lpstr>
      <vt:lpstr>IV) Sum Of all Factors:</vt:lpstr>
      <vt:lpstr>Practice: Find the sum of all the factors for each number</vt:lpstr>
      <vt:lpstr>Challenge: Find the sum of all the factors for 20!</vt:lpstr>
      <vt:lpstr>PowerPoint Presentation</vt:lpstr>
      <vt:lpstr>PowerPoint Presentation</vt:lpstr>
      <vt:lpstr>PowerPoint Presentation</vt:lpstr>
      <vt:lpstr>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m9hc27</dc:title>
  <dc:creator>Danny Young</dc:creator>
  <cp:lastModifiedBy>Danny Young</cp:lastModifiedBy>
  <cp:revision>32</cp:revision>
  <dcterms:created xsi:type="dcterms:W3CDTF">2011-06-27T16:11:13Z</dcterms:created>
  <dcterms:modified xsi:type="dcterms:W3CDTF">2017-11-14T06:13:59Z</dcterms:modified>
</cp:coreProperties>
</file>